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46" r:id="rId3"/>
    <p:sldId id="324" r:id="rId4"/>
    <p:sldId id="333" r:id="rId5"/>
    <p:sldId id="334" r:id="rId6"/>
    <p:sldId id="336" r:id="rId7"/>
    <p:sldId id="335" r:id="rId8"/>
    <p:sldId id="337" r:id="rId9"/>
    <p:sldId id="328" r:id="rId10"/>
    <p:sldId id="338" r:id="rId11"/>
    <p:sldId id="257" r:id="rId12"/>
    <p:sldId id="343" r:id="rId13"/>
    <p:sldId id="258" r:id="rId14"/>
    <p:sldId id="259" r:id="rId15"/>
    <p:sldId id="260" r:id="rId16"/>
    <p:sldId id="321" r:id="rId17"/>
    <p:sldId id="261" r:id="rId18"/>
    <p:sldId id="322" r:id="rId19"/>
    <p:sldId id="351" r:id="rId20"/>
    <p:sldId id="348" r:id="rId21"/>
    <p:sldId id="340" r:id="rId22"/>
    <p:sldId id="347" r:id="rId23"/>
    <p:sldId id="342" r:id="rId24"/>
    <p:sldId id="354" r:id="rId25"/>
    <p:sldId id="263" r:id="rId26"/>
    <p:sldId id="264" r:id="rId27"/>
    <p:sldId id="325" r:id="rId28"/>
    <p:sldId id="331" r:id="rId29"/>
    <p:sldId id="332" r:id="rId30"/>
    <p:sldId id="266" r:id="rId31"/>
    <p:sldId id="349" r:id="rId32"/>
    <p:sldId id="341" r:id="rId33"/>
    <p:sldId id="265" r:id="rId34"/>
    <p:sldId id="344" r:id="rId35"/>
    <p:sldId id="350" r:id="rId36"/>
    <p:sldId id="345" r:id="rId37"/>
    <p:sldId id="330" r:id="rId38"/>
    <p:sldId id="323" r:id="rId3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03" initials="P" lastIdx="1" clrIdx="0">
    <p:extLst>
      <p:ext uri="{19B8F6BF-5375-455C-9EA6-DF929625EA0E}">
        <p15:presenceInfo xmlns:p15="http://schemas.microsoft.com/office/powerpoint/2012/main" userId="PC0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5FE3E-7C89-4F8E-BCED-232713B45B30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1DE38-D3DE-4E1E-9663-47EF4CC99B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473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10315-FC57-4C7C-928F-C3D4CAF510DD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3007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0CDA5-2A11-B1AE-D0B9-DCB8816F0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F7845F1-41CE-53EA-3240-2FD3FCB30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DBE474-7728-E3F8-CFB6-0B92ACE1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7FCAAE-EC4B-71FB-CFFC-C94F40F4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4997A5D-233D-6E64-E408-2F2445A4B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938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4B76F-F79D-9252-7738-2976D9FE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7598AEA-6DFF-57BF-D903-07E148F06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16787E5-2BE6-4304-180D-2DD01638C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934394-6865-5EE8-BA90-1CCDC953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D0D9C72-2ED4-6AA0-FD08-005BC7D63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17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D15C8D0-9E86-A94E-AF1F-0A550A6418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CC6BCA0-04AC-8F4A-9D26-55310E3C0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76C04A7-518A-67BF-5360-79F63DDB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BB8FA0C-68A6-29E9-1AD6-F690B2B58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C13A09-00E8-54A8-8890-7CE520CA3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921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A20DC-103C-06B4-F942-45409581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7E0E9C-134F-4795-32D3-BF3845FD6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624E9A-9B11-D941-4E29-0A78DC763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8F8908-4C46-06C1-E556-6B334B52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821DCDF-2C30-D058-89DA-2A335AAAC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700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C43CB-7A47-54CA-9A7A-60EE25BA9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E909446-6878-E360-CAC4-0605ABCF0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FDD648-0C49-0CE2-C4A7-F9D17EB63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6CBFD1-6F5D-6D0A-6B6C-F2206156D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41F70E-D096-6299-D9B3-AB612A6E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7309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9A272-9B8C-372F-56E8-4337FDF7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3FE713-7FFC-6C30-20DE-814A88B37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57405A-CBA5-C343-9E43-31A6E2127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7D841C-AE2D-808E-F653-8E48C8B7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A99DCEF-9B84-FE3E-F821-81293AFF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28197C1-2362-1DA9-8E0D-C3F9E6B5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271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A178E-0247-AF8B-8324-15112097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4E035A-C556-457E-7DB0-33AD5B80A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0B214A7-B0D8-D41B-EC62-4275E38F6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AE3DB7D-04B9-EEDA-8B7D-C92F2A30D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A33C478-F364-3E6D-4246-E3332E7104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552E28A-C1EC-5C39-84B1-16981544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A1E6F2E-8A8B-6D7B-504F-077AED51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1765160-D8BD-D2DE-0EED-40453095D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25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97806-BD05-FCB0-FD8C-01D3BCC5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6820566-D920-87B8-A72A-49D807CF0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B3885DC-123C-05AE-69A4-39CDA628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4C043DB-7C86-E808-E5B3-41C30F19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656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607F1F9-CF44-53EC-365C-A6ECF47DB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F912C6B-8BD0-779F-48D5-DAF04AF8D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B84B7F7-84B4-55AA-DE2C-B889BCCD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9519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E8AEB-7B73-F399-93EB-9CD0778C0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A2B212E-AE60-67E6-90C1-8DC81418F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FD51D15-2507-1A59-D192-F26A81FCA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CBB3AA-DF59-F4CE-1933-0CE7E2EC7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B99E5DF-18E8-6501-8BC0-69E3A70F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325DC1-3080-943B-541B-395175D6A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526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DA4D1-DBE2-8ECC-A0A8-D848526F8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6029071-9642-9BD9-14AB-59100F660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ECEB31-BFD9-CBE5-BF22-64AAFA505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02F527F-F6BE-A065-D338-95D05FE8A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7A9B0-4489-E3BE-7FB0-89AE2A1E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DFE4EC7-F435-E6B7-2CEC-6DCB5880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933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7BF6B9-A6C9-5189-FB12-C0F9507F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6BD88F-0CA2-DB36-BC81-466EC58FF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81CF18-3FA4-DC01-2EAA-5AFC5A87C0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2104A6-2365-460F-A5F5-CB26F399F345}" type="datetimeFigureOut">
              <a:rPr lang="uk-UA" smtClean="0"/>
              <a:t>11.09.2025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3A612D-F735-A606-9680-CB03C9E9D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B983FF-F279-46C5-7B62-D8EF1987C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393CE-A539-4E01-A4A3-F2D35FD55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56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E29FA-419B-C298-34BF-AC3AA115F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944" y="-195943"/>
            <a:ext cx="9853125" cy="1371600"/>
          </a:xfrm>
        </p:spPr>
        <p:txBody>
          <a:bodyPr>
            <a:normAutofit/>
          </a:bodyPr>
          <a:lstStyle/>
          <a:p>
            <a:r>
              <a:rPr lang="uk-UA" sz="2000" dirty="0"/>
              <a:t>ПЕДАГОГІЧНА РАДА </a:t>
            </a:r>
            <a:br>
              <a:rPr lang="uk-UA" sz="2000" dirty="0"/>
            </a:br>
            <a:r>
              <a:rPr lang="uk-UA" sz="2000" dirty="0"/>
              <a:t>2025-2026 Н.Р.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6FE4D00-02D4-30CB-51F8-96BAA238A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581" y="1511559"/>
            <a:ext cx="10369420" cy="3746241"/>
          </a:xfrm>
        </p:spPr>
        <p:txBody>
          <a:bodyPr>
            <a:normAutofit fontScale="25000" lnSpcReduction="20000"/>
          </a:bodyPr>
          <a:lstStyle/>
          <a:p>
            <a:pPr algn="ctr">
              <a:spcAft>
                <a:spcPts val="0"/>
              </a:spcAft>
            </a:pPr>
            <a:r>
              <a:rPr lang="ru-RU" sz="6400" b="1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Протокол </a:t>
            </a:r>
            <a:r>
              <a:rPr lang="ru-RU" sz="6400" b="1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педради</a:t>
            </a:r>
            <a:r>
              <a:rPr lang="ru-RU" sz="6400" b="1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  ПШ «</a:t>
            </a:r>
            <a:r>
              <a:rPr lang="ru-RU" sz="6400" b="1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Світанок</a:t>
            </a:r>
            <a:r>
              <a:rPr lang="ru-RU" sz="6400" b="1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» №1 </a:t>
            </a:r>
            <a:r>
              <a:rPr lang="ru-RU" sz="6400" b="1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від</a:t>
            </a:r>
            <a:r>
              <a:rPr lang="ru-RU" sz="6400" b="1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6400" b="1" dirty="0">
                <a:solidFill>
                  <a:srgbClr val="050505"/>
                </a:solidFill>
                <a:latin typeface="Times New Roman" panose="02020603050405020304" pitchFamily="18" charset="0"/>
              </a:rPr>
              <a:t>28</a:t>
            </a:r>
            <a:r>
              <a:rPr lang="ru-RU" sz="6400" b="1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.08.2025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1" i="0" u="sng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Порядок </a:t>
            </a:r>
            <a:r>
              <a:rPr lang="ru-RU" sz="6400" b="1" i="0" u="sng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денний</a:t>
            </a:r>
            <a:r>
              <a:rPr lang="ru-RU" sz="6400" b="1" i="0" u="sng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1. Про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завдання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на 2025- 2026 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навчальний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рік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2. Про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затвердження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освітньої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програми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на 2025-2026 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навчальний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рік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3. Про заходи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безпеки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під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час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освітнього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процесу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в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умовах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воєнного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стану.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4. Про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схвалення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річного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плану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роботи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школи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на 2024-2025 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н.р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5. Про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схвалення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структури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навчального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року, режиму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роботи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та правил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внутрішнього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розпорядку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закладу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освіти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у 2025-2026 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н.р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6. Про мережу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класів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організацію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роботи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ШПД та ГПД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7. Про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оцінювання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навчальних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досягнень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здобувачів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освіти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початкових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класів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8. Про порядок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проведення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навчальних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екскурсій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у 1-4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класах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9. Про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обмеження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користування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мобільними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пристроями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10. Про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психологічну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підтримку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учасників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освітнього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процесу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під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час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війни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11.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Питання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підвищення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кваліфікації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педагогів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12. Про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встановлення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розміру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доплати за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престижність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педагогічним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працівникам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13. Про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педагогічну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6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інтернатуру</a:t>
            </a:r>
            <a:r>
              <a:rPr lang="ru-RU" sz="6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6400" b="0" i="0" dirty="0">
              <a:solidFill>
                <a:srgbClr val="2D2C37"/>
              </a:solidFill>
              <a:effectLst/>
              <a:latin typeface="Calibri" panose="020F050202020403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4501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D8F26-99B6-4F01-B251-4764C8512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Цікаві елементи </a:t>
            </a:r>
            <a:r>
              <a:rPr lang="uk-UA" dirty="0" err="1">
                <a:solidFill>
                  <a:srgbClr val="FF0000"/>
                </a:solidFill>
                <a:latin typeface="Arial Black" panose="020B0A04020102020204" pitchFamily="34" charset="0"/>
              </a:rPr>
              <a:t>інтерєру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EF607-7418-49F6-999D-B16EAEB94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EF6722-01CC-4F37-8948-1E460946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06" y="1690688"/>
            <a:ext cx="3938355" cy="4920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C55EAB-746D-4591-AD33-3527952B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871" y="1633340"/>
            <a:ext cx="3206143" cy="49492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DE8B0D-6E52-452C-8E51-A1917A1F4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425" y="1825625"/>
            <a:ext cx="4024106" cy="456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77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71949-3A50-4A62-A7AB-D80BAB2EA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74559" cy="483961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rgbClr val="0070C0"/>
                </a:solidFill>
                <a:latin typeface="Arial Black" panose="020B0A04020102020204" pitchFamily="34" charset="0"/>
              </a:rPr>
              <a:t>Підготовка кабінетів до 2025-2026 </a:t>
            </a:r>
            <a:r>
              <a:rPr lang="uk-UA" sz="36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н.р</a:t>
            </a:r>
            <a:r>
              <a:rPr lang="uk-UA" dirty="0">
                <a:solidFill>
                  <a:srgbClr val="0070C0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7097158-15D4-49FD-84CF-7DA728119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373049"/>
            <a:ext cx="3013788" cy="41987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93CBB-05DD-4B71-BCA2-233B1A19C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39" y="954825"/>
            <a:ext cx="3497801" cy="26233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2FA798-0D88-4A2C-AE73-BEA9BE590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921" y="1373049"/>
            <a:ext cx="3704253" cy="43651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93893F-DAEB-41BA-9209-67C1BA5B2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16" y="3578176"/>
            <a:ext cx="4128944" cy="309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33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55EDC-9E81-4A4E-A82B-D35F72480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>
                <a:solidFill>
                  <a:srgbClr val="0070C0"/>
                </a:solidFill>
                <a:latin typeface="Arial Black" panose="020B0A04020102020204" pitchFamily="34" charset="0"/>
              </a:rPr>
              <a:t>Підготовка кабінетів до 2025-2026 </a:t>
            </a:r>
            <a:r>
              <a:rPr lang="uk-UA" sz="4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н.р</a:t>
            </a:r>
            <a:r>
              <a:rPr lang="uk-UA" dirty="0">
                <a:solidFill>
                  <a:srgbClr val="0070C0"/>
                </a:solidFill>
                <a:latin typeface="Arial Black" panose="020B0A04020102020204" pitchFamily="34" charset="0"/>
              </a:rPr>
              <a:t>.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2DF2A2-9EB9-4283-82EE-EDF5436CA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35" y="3129692"/>
            <a:ext cx="3999075" cy="29993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6CF20D-DB02-4386-97CE-77BB40E6E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272" y="4191340"/>
            <a:ext cx="3034601" cy="2301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33AD3A-EF10-4A71-898C-79FC322DB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672" y="1276399"/>
            <a:ext cx="4942114" cy="37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76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9926C0F-F159-DA54-A18E-99356A7CBC0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77192" y="707302"/>
            <a:ext cx="4250987" cy="261599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F97D63-549E-D4B3-E0F6-CDBFF5900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96" y="211412"/>
            <a:ext cx="4796215" cy="4267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61D004-48FA-D8F6-83D6-A54B6C286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249" y="0"/>
            <a:ext cx="3566955" cy="24028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EF6D9F-4393-7641-5C98-BBA79CDF0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011" y="105705"/>
            <a:ext cx="1493649" cy="66465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EB6CEE-4D29-67C2-41D8-45FA1118C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96" y="3534707"/>
            <a:ext cx="4796215" cy="284047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442490-B37E-D833-0428-5A5DA18F2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427" y="4455197"/>
            <a:ext cx="3872757" cy="22991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FCAEA4-75CF-4209-8ACA-5899006EBF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0189" y="2280376"/>
            <a:ext cx="4208232" cy="229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96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151356-1DAC-AF0D-D8F4-D425C4F96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336" y="4104278"/>
            <a:ext cx="4845312" cy="27723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531B11-7D26-B4F5-869D-0EF2343F9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06" y="0"/>
            <a:ext cx="149364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476524-CD7F-EB68-09CB-FFAE2691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67" y="132857"/>
            <a:ext cx="4006717" cy="25102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47B482-C19C-ACD1-01D1-619BF5E5E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336" y="0"/>
            <a:ext cx="4669797" cy="19678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34ED50-583F-7041-6FD8-74EBB9A4B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903" y="2643244"/>
            <a:ext cx="4062422" cy="19369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99D08F-C31E-0557-3568-DD50C5550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50" y="4496379"/>
            <a:ext cx="4062422" cy="20892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DA5260-75C0-35DC-D6B7-4045F3D1DB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2341" y="2034824"/>
            <a:ext cx="4008792" cy="24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5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869909-1EEE-6C9C-BADA-7197D854E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46" y="774108"/>
            <a:ext cx="815411" cy="960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086388-A803-8215-E20A-6C4F61954A5F}"/>
              </a:ext>
            </a:extLst>
          </p:cNvPr>
          <p:cNvSpPr txBox="1"/>
          <p:nvPr/>
        </p:nvSpPr>
        <p:spPr>
          <a:xfrm>
            <a:off x="1754660" y="832022"/>
            <a:ext cx="2858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Школа повного дня</a:t>
            </a:r>
          </a:p>
          <a:p>
            <a:endParaRPr lang="uk-UA" b="1" dirty="0">
              <a:solidFill>
                <a:srgbClr val="FF0000"/>
              </a:solidFill>
            </a:endParaRPr>
          </a:p>
          <a:p>
            <a:r>
              <a:rPr lang="uk-UA" b="1" dirty="0"/>
              <a:t>Організація роботи. Програмами і розвиток.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F7F842-0DBF-27B8-55AE-C6BC39982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06" y="0"/>
            <a:ext cx="1493649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7037D3-26A3-2C16-AEF9-20F4FECC2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327" y="2752238"/>
            <a:ext cx="731583" cy="9449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6EA65C-7194-4872-8416-A0E86B448598}"/>
              </a:ext>
            </a:extLst>
          </p:cNvPr>
          <p:cNvSpPr txBox="1"/>
          <p:nvPr/>
        </p:nvSpPr>
        <p:spPr>
          <a:xfrm>
            <a:off x="8959174" y="2762655"/>
            <a:ext cx="2388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B050"/>
                </a:solidFill>
              </a:rPr>
              <a:t>Домашні задання</a:t>
            </a:r>
          </a:p>
          <a:p>
            <a:r>
              <a:rPr lang="uk-UA" dirty="0"/>
              <a:t>Обсяг та індивідуальний підхід із врахуванням ШПД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15EA97-83BF-E9A0-C040-3EFA28464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001" y="480632"/>
            <a:ext cx="942540" cy="11979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71C223-FD93-1040-C11D-0086C16ADE61}"/>
              </a:ext>
            </a:extLst>
          </p:cNvPr>
          <p:cNvSpPr txBox="1"/>
          <p:nvPr/>
        </p:nvSpPr>
        <p:spPr>
          <a:xfrm>
            <a:off x="9242853" y="609600"/>
            <a:ext cx="2079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7030A0"/>
                </a:solidFill>
              </a:rPr>
              <a:t>Індивідуалізація навчання</a:t>
            </a:r>
          </a:p>
          <a:p>
            <a:r>
              <a:rPr lang="uk-UA" dirty="0"/>
              <a:t>Визначення рівня підтримки учнів.</a:t>
            </a:r>
          </a:p>
          <a:p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6B2379B-421A-A7B9-1D89-CF4518715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157" y="5197935"/>
            <a:ext cx="853514" cy="8611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DA2FA8-149F-A343-7556-29575AE75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45" y="2762655"/>
            <a:ext cx="3939702" cy="21247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3397DF-8EB1-FBC8-08B8-95CD586267F8}"/>
              </a:ext>
            </a:extLst>
          </p:cNvPr>
          <p:cNvSpPr txBox="1"/>
          <p:nvPr/>
        </p:nvSpPr>
        <p:spPr>
          <a:xfrm>
            <a:off x="8600897" y="4618653"/>
            <a:ext cx="2388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C00000"/>
                </a:solidFill>
              </a:rPr>
              <a:t>Співпраця з батьками</a:t>
            </a:r>
          </a:p>
          <a:p>
            <a:r>
              <a:rPr lang="uk-UA" dirty="0"/>
              <a:t>Індивідуальні та групові батьківські збори. </a:t>
            </a:r>
            <a:r>
              <a:rPr lang="uk-UA" dirty="0" err="1"/>
              <a:t>Волонтерство</a:t>
            </a:r>
            <a:r>
              <a:rPr lang="uk-UA" dirty="0"/>
              <a:t>. Спільні проекти.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399B8F7-8BB0-86EE-23FF-4C29BCB5E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171" y="5175281"/>
            <a:ext cx="800169" cy="7849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BA31B7-69F7-218A-4D2A-C97ADFCA0F68}"/>
              </a:ext>
            </a:extLst>
          </p:cNvPr>
          <p:cNvSpPr txBox="1"/>
          <p:nvPr/>
        </p:nvSpPr>
        <p:spPr>
          <a:xfrm>
            <a:off x="1454580" y="5175281"/>
            <a:ext cx="22683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70C0"/>
                </a:solidFill>
              </a:rPr>
              <a:t>Оцінювання</a:t>
            </a:r>
          </a:p>
          <a:p>
            <a:endParaRPr lang="uk-UA" b="1" dirty="0">
              <a:solidFill>
                <a:srgbClr val="0070C0"/>
              </a:solidFill>
            </a:endParaRPr>
          </a:p>
          <a:p>
            <a:r>
              <a:rPr lang="uk-UA" b="1" dirty="0"/>
              <a:t>Формувальне оцінювання.</a:t>
            </a:r>
          </a:p>
          <a:p>
            <a:r>
              <a:rPr lang="uk-UA" b="1" dirty="0"/>
              <a:t>Портфоліо.</a:t>
            </a:r>
          </a:p>
        </p:txBody>
      </p:sp>
    </p:spTree>
    <p:extLst>
      <p:ext uri="{BB962C8B-B14F-4D97-AF65-F5344CB8AC3E}">
        <p14:creationId xmlns:p14="http://schemas.microsoft.com/office/powerpoint/2010/main" val="3272942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Структура 2025-2026 </a:t>
            </a:r>
            <a:r>
              <a:rPr lang="ru-RU" b="1" dirty="0" err="1"/>
              <a:t>навчального</a:t>
            </a:r>
            <a:r>
              <a:rPr lang="ru-RU" b="1" dirty="0"/>
              <a:t> року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06400" y="1295400"/>
            <a:ext cx="11633200" cy="4912003"/>
          </a:xfrm>
          <a:prstGeom prst="rect">
            <a:avLst/>
          </a:prstGeom>
        </p:spPr>
        <p:txBody>
          <a:bodyPr wrap="square" lIns="108849" tIns="54428" rIns="108849" bIns="54428">
            <a:spAutoFit/>
          </a:bodyPr>
          <a:lstStyle/>
          <a:p>
            <a:pPr defTabSz="1088567"/>
            <a:r>
              <a:rPr lang="ru-RU" sz="3334" dirty="0">
                <a:solidFill>
                  <a:prstClr val="black"/>
                </a:solidFill>
              </a:rPr>
              <a:t>📚</a:t>
            </a:r>
            <a:r>
              <a:rPr lang="ru-RU" sz="2667" b="1" dirty="0" err="1">
                <a:solidFill>
                  <a:prstClr val="black"/>
                </a:solidFill>
              </a:rPr>
              <a:t>Навчальні</a:t>
            </a:r>
            <a:r>
              <a:rPr lang="ru-RU" sz="2667" b="1" dirty="0">
                <a:solidFill>
                  <a:prstClr val="black"/>
                </a:solidFill>
              </a:rPr>
              <a:t> </a:t>
            </a:r>
            <a:r>
              <a:rPr lang="ru-RU" sz="2667" b="1" dirty="0" err="1">
                <a:solidFill>
                  <a:prstClr val="black"/>
                </a:solidFill>
              </a:rPr>
              <a:t>заняття</a:t>
            </a:r>
            <a:r>
              <a:rPr lang="ru-RU" sz="2667" b="1" dirty="0">
                <a:solidFill>
                  <a:prstClr val="black"/>
                </a:solidFill>
              </a:rPr>
              <a:t> </a:t>
            </a:r>
            <a:r>
              <a:rPr lang="ru-RU" sz="2667" b="1" dirty="0" err="1">
                <a:solidFill>
                  <a:prstClr val="black"/>
                </a:solidFill>
              </a:rPr>
              <a:t>організовуються</a:t>
            </a:r>
            <a:r>
              <a:rPr lang="ru-RU" sz="2667" b="1" dirty="0">
                <a:solidFill>
                  <a:prstClr val="black"/>
                </a:solidFill>
              </a:rPr>
              <a:t> за семестровою системою: </a:t>
            </a:r>
            <a:br>
              <a:rPr lang="ru-RU" sz="3334" dirty="0">
                <a:solidFill>
                  <a:prstClr val="black"/>
                </a:solidFill>
              </a:rPr>
            </a:br>
            <a:r>
              <a:rPr lang="ru-RU" sz="3334" dirty="0">
                <a:solidFill>
                  <a:prstClr val="black"/>
                </a:solidFill>
              </a:rPr>
              <a:t>🔹I семестр - з 1 вересня по 23 </a:t>
            </a:r>
            <a:r>
              <a:rPr lang="ru-RU" sz="3334" dirty="0" err="1">
                <a:solidFill>
                  <a:prstClr val="black"/>
                </a:solidFill>
              </a:rPr>
              <a:t>грудня</a:t>
            </a:r>
            <a:r>
              <a:rPr lang="ru-RU" sz="3334" dirty="0">
                <a:solidFill>
                  <a:prstClr val="black"/>
                </a:solidFill>
              </a:rPr>
              <a:t>; </a:t>
            </a:r>
            <a:br>
              <a:rPr lang="ru-RU" sz="3334" dirty="0">
                <a:solidFill>
                  <a:prstClr val="black"/>
                </a:solidFill>
              </a:rPr>
            </a:br>
            <a:r>
              <a:rPr lang="ru-RU" sz="3334" dirty="0">
                <a:solidFill>
                  <a:prstClr val="black"/>
                </a:solidFill>
              </a:rPr>
              <a:t>🔹II семестр - з 12 </a:t>
            </a:r>
            <a:r>
              <a:rPr lang="ru-RU" sz="3334" dirty="0" err="1">
                <a:solidFill>
                  <a:prstClr val="black"/>
                </a:solidFill>
              </a:rPr>
              <a:t>січня</a:t>
            </a:r>
            <a:r>
              <a:rPr lang="ru-RU" sz="3334" dirty="0">
                <a:solidFill>
                  <a:prstClr val="black"/>
                </a:solidFill>
              </a:rPr>
              <a:t> по 5 червня.</a:t>
            </a:r>
          </a:p>
          <a:p>
            <a:r>
              <a:rPr lang="ru-RU" sz="3334" dirty="0">
                <a:solidFill>
                  <a:prstClr val="black"/>
                </a:solidFill>
              </a:rPr>
              <a:t>🌞</a:t>
            </a:r>
            <a:r>
              <a:rPr lang="ru-RU" sz="3334" dirty="0" err="1">
                <a:solidFill>
                  <a:prstClr val="black"/>
                </a:solidFill>
              </a:rPr>
              <a:t>Канікули</a:t>
            </a:r>
            <a:r>
              <a:rPr lang="ru-RU" sz="3334" dirty="0">
                <a:solidFill>
                  <a:prstClr val="black"/>
                </a:solidFill>
              </a:rPr>
              <a:t> </a:t>
            </a:r>
            <a:r>
              <a:rPr lang="ru-RU" sz="3334" dirty="0" err="1">
                <a:solidFill>
                  <a:prstClr val="black"/>
                </a:solidFill>
              </a:rPr>
              <a:t>впродовж</a:t>
            </a:r>
            <a:r>
              <a:rPr lang="ru-RU" sz="3334" dirty="0">
                <a:solidFill>
                  <a:prstClr val="black"/>
                </a:solidFill>
              </a:rPr>
              <a:t> </a:t>
            </a:r>
            <a:r>
              <a:rPr lang="ru-RU" sz="3334" dirty="0" err="1">
                <a:solidFill>
                  <a:prstClr val="black"/>
                </a:solidFill>
              </a:rPr>
              <a:t>навчального</a:t>
            </a:r>
            <a:r>
              <a:rPr lang="ru-RU" sz="3334" dirty="0">
                <a:solidFill>
                  <a:prstClr val="black"/>
                </a:solidFill>
              </a:rPr>
              <a:t> року: </a:t>
            </a:r>
          </a:p>
          <a:p>
            <a:br>
              <a:rPr lang="ru-RU" sz="3334" dirty="0">
                <a:solidFill>
                  <a:prstClr val="black"/>
                </a:solidFill>
              </a:rPr>
            </a:br>
            <a:r>
              <a:rPr lang="ru-RU" sz="2800" b="1" dirty="0">
                <a:solidFill>
                  <a:srgbClr val="000000"/>
                </a:solidFill>
                <a:latin typeface="Helvetica"/>
              </a:rPr>
              <a:t>- </a:t>
            </a:r>
            <a:r>
              <a:rPr lang="ru-RU" sz="2800" b="1" dirty="0" err="1">
                <a:solidFill>
                  <a:srgbClr val="000000"/>
                </a:solidFill>
                <a:latin typeface="Helvetica"/>
              </a:rPr>
              <a:t>осінні</a:t>
            </a:r>
            <a:r>
              <a:rPr lang="ru-RU" sz="2800" b="1" dirty="0">
                <a:solidFill>
                  <a:srgbClr val="000000"/>
                </a:solidFill>
                <a:latin typeface="Helvetica"/>
              </a:rPr>
              <a:t> - з 27.10 по 31.10.2025р./5 </a:t>
            </a:r>
            <a:r>
              <a:rPr lang="ru-RU" sz="2800" b="1" dirty="0" err="1">
                <a:solidFill>
                  <a:srgbClr val="000000"/>
                </a:solidFill>
                <a:latin typeface="Helvetica"/>
              </a:rPr>
              <a:t>днів</a:t>
            </a:r>
            <a:r>
              <a:rPr lang="ru-RU" sz="2800" b="1" dirty="0">
                <a:solidFill>
                  <a:srgbClr val="000000"/>
                </a:solidFill>
                <a:latin typeface="Helvetica"/>
              </a:rPr>
              <a:t>/</a:t>
            </a:r>
            <a:endParaRPr lang="ru-RU" sz="2800" dirty="0">
              <a:solidFill>
                <a:srgbClr val="000000"/>
              </a:solidFill>
              <a:latin typeface="Helvetica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Helvetica"/>
              </a:rPr>
              <a:t>- </a:t>
            </a:r>
            <a:r>
              <a:rPr lang="ru-RU" sz="2800" b="1" dirty="0" err="1">
                <a:solidFill>
                  <a:srgbClr val="000000"/>
                </a:solidFill>
                <a:latin typeface="Helvetica"/>
              </a:rPr>
              <a:t>зимові</a:t>
            </a:r>
            <a:r>
              <a:rPr lang="ru-RU" sz="2800" b="1" dirty="0">
                <a:solidFill>
                  <a:srgbClr val="000000"/>
                </a:solidFill>
                <a:latin typeface="Helvetica"/>
              </a:rPr>
              <a:t> - з 24.12.2025р. по 11.01.2026 р./19 </a:t>
            </a:r>
            <a:r>
              <a:rPr lang="ru-RU" sz="2800" b="1" dirty="0" err="1">
                <a:solidFill>
                  <a:srgbClr val="000000"/>
                </a:solidFill>
                <a:latin typeface="Helvetica"/>
              </a:rPr>
              <a:t>днів</a:t>
            </a:r>
            <a:r>
              <a:rPr lang="ru-RU" sz="2800" b="1" dirty="0">
                <a:solidFill>
                  <a:srgbClr val="000000"/>
                </a:solidFill>
                <a:latin typeface="Helvetica"/>
              </a:rPr>
              <a:t>/</a:t>
            </a:r>
            <a:endParaRPr lang="ru-RU" sz="2800" dirty="0">
              <a:solidFill>
                <a:srgbClr val="000000"/>
              </a:solidFill>
              <a:latin typeface="Helvetica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Helvetica"/>
              </a:rPr>
              <a:t>- </a:t>
            </a:r>
            <a:r>
              <a:rPr lang="ru-RU" sz="2800" b="1" dirty="0" err="1">
                <a:solidFill>
                  <a:srgbClr val="000000"/>
                </a:solidFill>
                <a:latin typeface="Helvetica"/>
              </a:rPr>
              <a:t>весняні</a:t>
            </a:r>
            <a:r>
              <a:rPr lang="ru-RU" sz="2800" b="1" dirty="0">
                <a:solidFill>
                  <a:srgbClr val="000000"/>
                </a:solidFill>
                <a:latin typeface="Helvetica"/>
              </a:rPr>
              <a:t> - з 23 по 27 </a:t>
            </a:r>
            <a:r>
              <a:rPr lang="ru-RU" sz="2800" b="1" dirty="0" err="1">
                <a:solidFill>
                  <a:srgbClr val="000000"/>
                </a:solidFill>
                <a:latin typeface="Helvetica"/>
              </a:rPr>
              <a:t>березня</a:t>
            </a:r>
            <a:r>
              <a:rPr lang="ru-RU" sz="2800" b="1" dirty="0">
                <a:solidFill>
                  <a:srgbClr val="000000"/>
                </a:solidFill>
                <a:latin typeface="Helvetica"/>
              </a:rPr>
              <a:t> 2026 р./5 </a:t>
            </a:r>
            <a:r>
              <a:rPr lang="ru-RU" sz="2800" b="1" dirty="0" err="1">
                <a:solidFill>
                  <a:srgbClr val="000000"/>
                </a:solidFill>
                <a:latin typeface="Helvetica"/>
              </a:rPr>
              <a:t>днів</a:t>
            </a:r>
            <a:r>
              <a:rPr lang="ru-RU" sz="2800" b="1" dirty="0">
                <a:solidFill>
                  <a:srgbClr val="000000"/>
                </a:solidFill>
                <a:latin typeface="Helvetica"/>
              </a:rPr>
              <a:t>/</a:t>
            </a:r>
          </a:p>
          <a:p>
            <a:r>
              <a:rPr lang="ru-RU" sz="2800" b="1" dirty="0">
                <a:solidFill>
                  <a:srgbClr val="000000"/>
                </a:solidFill>
                <a:latin typeface="Helvetica"/>
              </a:rPr>
              <a:t>- </a:t>
            </a:r>
            <a:r>
              <a:rPr lang="ru-RU" sz="2800" b="1" dirty="0" err="1">
                <a:solidFill>
                  <a:srgbClr val="000000"/>
                </a:solidFill>
                <a:latin typeface="Helvetica"/>
              </a:rPr>
              <a:t>великодні</a:t>
            </a:r>
            <a:r>
              <a:rPr lang="ru-RU" sz="2800" b="1" dirty="0">
                <a:solidFill>
                  <a:srgbClr val="000000"/>
                </a:solidFill>
                <a:latin typeface="Helvetica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Helvetica"/>
              </a:rPr>
              <a:t>канікули</a:t>
            </a:r>
            <a:r>
              <a:rPr lang="ru-RU" sz="2800" b="1" dirty="0">
                <a:solidFill>
                  <a:srgbClr val="000000"/>
                </a:solidFill>
                <a:latin typeface="Helvetica"/>
              </a:rPr>
              <a:t> – 10 та 13 </a:t>
            </a:r>
            <a:r>
              <a:rPr lang="ru-RU" sz="2800" b="1" dirty="0" err="1">
                <a:solidFill>
                  <a:srgbClr val="000000"/>
                </a:solidFill>
                <a:latin typeface="Helvetica"/>
              </a:rPr>
              <a:t>квітня</a:t>
            </a:r>
            <a:r>
              <a:rPr lang="ru-RU" sz="2800" b="1" dirty="0">
                <a:solidFill>
                  <a:srgbClr val="000000"/>
                </a:solidFill>
                <a:latin typeface="Helvetica"/>
              </a:rPr>
              <a:t> 2026р./2 </a:t>
            </a:r>
            <a:r>
              <a:rPr lang="ru-RU" sz="2800" b="1" dirty="0" err="1">
                <a:solidFill>
                  <a:srgbClr val="000000"/>
                </a:solidFill>
                <a:latin typeface="Helvetica"/>
              </a:rPr>
              <a:t>дні</a:t>
            </a:r>
            <a:r>
              <a:rPr lang="ru-RU" sz="2800" b="1" dirty="0">
                <a:solidFill>
                  <a:srgbClr val="000000"/>
                </a:solidFill>
                <a:latin typeface="Helvetica"/>
              </a:rPr>
              <a:t>/</a:t>
            </a:r>
            <a:endParaRPr lang="ru-RU" sz="2800" dirty="0">
              <a:solidFill>
                <a:srgbClr val="000000"/>
              </a:solidFill>
              <a:latin typeface="Helvetica"/>
            </a:endParaRPr>
          </a:p>
          <a:p>
            <a:pPr defTabSz="1088567"/>
            <a:endParaRPr lang="ru-RU" sz="3334" dirty="0">
              <a:solidFill>
                <a:prstClr val="black"/>
              </a:solidFill>
            </a:endParaRPr>
          </a:p>
        </p:txBody>
      </p:sp>
      <p:pic>
        <p:nvPicPr>
          <p:cNvPr id="4098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944897"/>
            <a:ext cx="2289222" cy="152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761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C61A28-9825-41D9-80D1-BF8AFBF64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РЕЖИМ РОБОТИ ШКОЛИ</a:t>
            </a:r>
          </a:p>
        </p:txBody>
      </p:sp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BD764778-BEA4-4537-BF13-3F2311589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446245"/>
            <a:ext cx="5160964" cy="653143"/>
          </a:xfrm>
        </p:spPr>
        <p:txBody>
          <a:bodyPr>
            <a:noAutofit/>
          </a:bodyPr>
          <a:lstStyle/>
          <a:p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Ранкова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зустріч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для 1- х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класів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8.30. – 8.55</a:t>
            </a:r>
          </a:p>
          <a:p>
            <a:r>
              <a:rPr lang="ru-RU" sz="2000" dirty="0" err="1">
                <a:latin typeface="Times New Roman" panose="02020603050405020304" pitchFamily="18" charset="0"/>
              </a:rPr>
              <a:t>Хвилина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мовчання</a:t>
            </a:r>
            <a:endParaRPr lang="uk-UA" sz="2000" dirty="0"/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AEB00FC0-1544-449E-8A0A-463924499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458" y="2258008"/>
            <a:ext cx="4413379" cy="3219061"/>
          </a:xfrm>
        </p:spPr>
        <p:txBody>
          <a:bodyPr>
            <a:normAutofit lnSpcReduction="10000"/>
          </a:bodyPr>
          <a:lstStyle/>
          <a:p>
            <a:pPr marL="0" indent="0" algn="just" fontAlgn="base">
              <a:lnSpc>
                <a:spcPct val="115000"/>
              </a:lnSpc>
              <a:buNone/>
            </a:pPr>
            <a:r>
              <a:rPr lang="uk-UA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1-х класів               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урок -  9.00-9.35    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урок -  9.55-10.30   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Велика перерва  - 10.30 -11.05  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урок -  11.05 -11.40  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урок – 12.00 -12.35</a:t>
            </a:r>
            <a:r>
              <a:rPr lang="uk-UA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урок – 12.55 -13.30</a:t>
            </a:r>
            <a:endParaRPr lang="uk-UA" dirty="0"/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0397BDC5-C6E0-4077-BBFB-BBCAED2C4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59624" y="1681163"/>
            <a:ext cx="5495764" cy="727122"/>
          </a:xfrm>
        </p:spPr>
        <p:txBody>
          <a:bodyPr>
            <a:no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Ранкова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зустріч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для 2-4- 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класів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8.30. – 8.55</a:t>
            </a:r>
          </a:p>
          <a:p>
            <a:r>
              <a:rPr lang="ru-RU" sz="1800" dirty="0" err="1">
                <a:latin typeface="Times New Roman" panose="02020603050405020304" pitchFamily="18" charset="0"/>
              </a:rPr>
              <a:t>Хвилина</a:t>
            </a:r>
            <a:r>
              <a:rPr lang="ru-RU" sz="1800" dirty="0"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</a:rPr>
              <a:t>мовчання</a:t>
            </a:r>
            <a:endParaRPr lang="uk-UA" sz="1800" dirty="0"/>
          </a:p>
        </p:txBody>
      </p:sp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433AC88A-7ED6-4D3D-9B6D-70D3A27B0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05076"/>
            <a:ext cx="5183188" cy="3335888"/>
          </a:xfrm>
        </p:spPr>
        <p:txBody>
          <a:bodyPr>
            <a:normAutofit lnSpcReduction="10000"/>
          </a:bodyPr>
          <a:lstStyle/>
          <a:p>
            <a:pPr marL="0" indent="0" algn="just" fontAlgn="base">
              <a:lnSpc>
                <a:spcPct val="115000"/>
              </a:lnSpc>
              <a:buNone/>
            </a:pPr>
            <a:r>
              <a:rPr lang="uk-UA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 2-4- х класів   </a:t>
            </a:r>
            <a:endParaRPr lang="uk-UA" sz="18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урок -  9.00-9.40    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урок -  9.55-10.35   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Велика перерва  - 10.35 -11.05  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урок -  11.05-11.45  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урок – 12.00 -12.40</a:t>
            </a:r>
            <a:r>
              <a:rPr lang="uk-UA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урок – 12.55 -13.35</a:t>
            </a:r>
            <a:r>
              <a:rPr lang="uk-UA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r>
              <a:rPr lang="uk-U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 урок -  13-50 - 14.30 </a:t>
            </a:r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789343-89B3-484E-8DC7-DA0DA47B941A}"/>
              </a:ext>
            </a:extLst>
          </p:cNvPr>
          <p:cNvSpPr txBox="1"/>
          <p:nvPr/>
        </p:nvSpPr>
        <p:spPr>
          <a:xfrm>
            <a:off x="914400" y="5999584"/>
            <a:ext cx="347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ШПД з 8.30-15.30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C25E70-50AD-40BB-8F57-9CDA94EF2016}"/>
              </a:ext>
            </a:extLst>
          </p:cNvPr>
          <p:cNvSpPr txBox="1"/>
          <p:nvPr/>
        </p:nvSpPr>
        <p:spPr>
          <a:xfrm>
            <a:off x="6172200" y="5999584"/>
            <a:ext cx="337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ШПД з 8.30-15.30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CFAAEF-635C-46C3-A34C-AA7253456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580" y="93112"/>
            <a:ext cx="4671526" cy="16697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F86B9F-D048-4C69-9A3E-076781832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90" y="4821219"/>
            <a:ext cx="2509934" cy="16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9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DB691D2-A558-4681-8834-F05E6856D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2279086" cy="1362269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 </a:t>
            </a:r>
            <a:r>
              <a:rPr lang="ru-RU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br>
              <a:rPr lang="uk-UA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«</a:t>
            </a:r>
            <a:r>
              <a:rPr lang="ru-RU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повного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дня» на </a:t>
            </a:r>
            <a:r>
              <a:rPr lang="ru-RU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1-4 х </a:t>
            </a:r>
            <a:r>
              <a:rPr lang="ru-RU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/>
          </a:p>
        </p:txBody>
      </p:sp>
      <p:sp>
        <p:nvSpPr>
          <p:cNvPr id="8" name="Підзаголовок 7">
            <a:extLst>
              <a:ext uri="{FF2B5EF4-FFF2-40B4-BE49-F238E27FC236}">
                <a16:creationId xmlns:a16="http://schemas.microsoft.com/office/drawing/2014/main" id="{511BCE4D-8559-46B0-815A-A8B5E2BA0E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9" name="Таблиця 8">
            <a:extLst>
              <a:ext uri="{FF2B5EF4-FFF2-40B4-BE49-F238E27FC236}">
                <a16:creationId xmlns:a16="http://schemas.microsoft.com/office/drawing/2014/main" id="{B162650E-1BFB-4517-AC0A-40F3D1BD4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834035"/>
              </p:ext>
            </p:extLst>
          </p:nvPr>
        </p:nvGraphicFramePr>
        <p:xfrm>
          <a:off x="559837" y="923732"/>
          <a:ext cx="10860831" cy="566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4407">
                  <a:extLst>
                    <a:ext uri="{9D8B030D-6E8A-4147-A177-3AD203B41FA5}">
                      <a16:colId xmlns:a16="http://schemas.microsoft.com/office/drawing/2014/main" val="312543212"/>
                    </a:ext>
                  </a:extLst>
                </a:gridCol>
                <a:gridCol w="6216424">
                  <a:extLst>
                    <a:ext uri="{9D8B030D-6E8A-4147-A177-3AD203B41FA5}">
                      <a16:colId xmlns:a16="http://schemas.microsoft.com/office/drawing/2014/main" val="2737263834"/>
                    </a:ext>
                  </a:extLst>
                </a:gridCol>
              </a:tblGrid>
              <a:tr h="745873">
                <a:tc>
                  <a:txBody>
                    <a:bodyPr/>
                    <a:lstStyle/>
                    <a:p>
                      <a:pPr latinLnBrk="1"/>
                      <a:r>
                        <a:rPr lang="ru-RU" sz="1600" kern="1200">
                          <a:solidFill>
                            <a:schemeClr val="bg1"/>
                          </a:solidFill>
                          <a:effectLst/>
                        </a:rPr>
                        <a:t>8.30 - 8.55</a:t>
                      </a:r>
                      <a:endParaRPr lang="uk-UA" sz="16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uk-UA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627" marR="55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Визначення емоційного настрою.  </a:t>
                      </a:r>
                      <a:endParaRPr lang="uk-UA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Ранкова зустріч Тихе читання.</a:t>
                      </a:r>
                      <a:endParaRPr lang="uk-UA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627" marR="55627" marT="0" marB="0"/>
                </a:tc>
                <a:extLst>
                  <a:ext uri="{0D108BD9-81ED-4DB2-BD59-A6C34878D82A}">
                    <a16:rowId xmlns:a16="http://schemas.microsoft.com/office/drawing/2014/main" val="2800190656"/>
                  </a:ext>
                </a:extLst>
              </a:tr>
              <a:tr h="278742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</a:pPr>
                      <a:r>
                        <a:rPr lang="ru-RU" sz="1600" kern="1200">
                          <a:solidFill>
                            <a:schemeClr val="bg1"/>
                          </a:solidFill>
                          <a:effectLst/>
                        </a:rPr>
                        <a:t>10.30-11.05                                          </a:t>
                      </a:r>
                      <a:endParaRPr lang="uk-UA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627" marR="55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200">
                          <a:effectLst/>
                        </a:rPr>
                        <a:t>Прогулянка  </a:t>
                      </a:r>
                      <a:endParaRPr lang="uk-UA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627" marR="55627" marT="0" marB="0"/>
                </a:tc>
                <a:extLst>
                  <a:ext uri="{0D108BD9-81ED-4DB2-BD59-A6C34878D82A}">
                    <a16:rowId xmlns:a16="http://schemas.microsoft.com/office/drawing/2014/main" val="1088387868"/>
                  </a:ext>
                </a:extLst>
              </a:tr>
              <a:tr h="277362">
                <a:tc>
                  <a:txBody>
                    <a:bodyPr/>
                    <a:lstStyle/>
                    <a:p>
                      <a:pPr latinLnBrk="1"/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</a:rPr>
                        <a:t>9.00-13.30</a:t>
                      </a:r>
                      <a:endParaRPr lang="uk-UA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627" marR="55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Навчальні заняття згідно розкладу</a:t>
                      </a:r>
                      <a:endParaRPr lang="uk-UA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627" marR="55627" marT="0" marB="0"/>
                </a:tc>
                <a:extLst>
                  <a:ext uri="{0D108BD9-81ED-4DB2-BD59-A6C34878D82A}">
                    <a16:rowId xmlns:a16="http://schemas.microsoft.com/office/drawing/2014/main" val="3147470643"/>
                  </a:ext>
                </a:extLst>
              </a:tr>
              <a:tr h="4084341">
                <a:tc>
                  <a:txBody>
                    <a:bodyPr/>
                    <a:lstStyle/>
                    <a:p>
                      <a:pPr latinLnBrk="1"/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</a:rPr>
                        <a:t>13.30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15.20</a:t>
                      </a:r>
                      <a:endParaRPr lang="uk-UA" sz="1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uk-UA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627" marR="55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effectLst/>
                        </a:rPr>
                        <a:t>Екскурсійна</a:t>
                      </a:r>
                      <a:r>
                        <a:rPr lang="ru-RU" sz="1600" dirty="0">
                          <a:effectLst/>
                        </a:rPr>
                        <a:t>/</a:t>
                      </a:r>
                      <a:r>
                        <a:rPr lang="ru-RU" sz="1600" dirty="0" err="1">
                          <a:effectLst/>
                        </a:rPr>
                        <a:t>пізнавальна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діяльність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effectLst/>
                        </a:rPr>
                        <a:t>Навчання</a:t>
                      </a:r>
                      <a:r>
                        <a:rPr lang="ru-RU" sz="1600" dirty="0">
                          <a:effectLst/>
                        </a:rPr>
                        <a:t> в </a:t>
                      </a:r>
                      <a:r>
                        <a:rPr lang="ru-RU" sz="1600" dirty="0" err="1">
                          <a:effectLst/>
                        </a:rPr>
                        <a:t>довкіллі</a:t>
                      </a:r>
                      <a:r>
                        <a:rPr lang="ru-RU" sz="1600" dirty="0">
                          <a:effectLst/>
                        </a:rPr>
                        <a:t>. 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Тематична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прогулянка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effectLst/>
                        </a:rPr>
                        <a:t>Творча</a:t>
                      </a:r>
                      <a:r>
                        <a:rPr lang="ru-RU" sz="1600" dirty="0">
                          <a:effectLst/>
                        </a:rPr>
                        <a:t>  та </a:t>
                      </a:r>
                      <a:r>
                        <a:rPr lang="ru-RU" sz="1600" dirty="0" err="1">
                          <a:effectLst/>
                        </a:rPr>
                        <a:t>дослідницька</a:t>
                      </a:r>
                      <a:r>
                        <a:rPr lang="ru-RU" sz="1600" dirty="0">
                          <a:effectLst/>
                        </a:rPr>
                        <a:t>  </a:t>
                      </a:r>
                      <a:r>
                        <a:rPr lang="ru-RU" sz="1600" dirty="0" err="1">
                          <a:effectLst/>
                        </a:rPr>
                        <a:t>діяльність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effectLst/>
                        </a:rPr>
                        <a:t>Англійська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мова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Тихе </a:t>
                      </a:r>
                      <a:r>
                        <a:rPr lang="ru-RU" sz="1600" dirty="0" err="1">
                          <a:effectLst/>
                        </a:rPr>
                        <a:t>читання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effectLst/>
                        </a:rPr>
                        <a:t>Щоденні</a:t>
                      </a:r>
                      <a:r>
                        <a:rPr lang="ru-RU" sz="1600" dirty="0">
                          <a:effectLst/>
                        </a:rPr>
                        <a:t> 3. </a:t>
                      </a:r>
                      <a:r>
                        <a:rPr lang="ru-RU" sz="1600" dirty="0" err="1">
                          <a:effectLst/>
                        </a:rPr>
                        <a:t>Щоденні</a:t>
                      </a:r>
                      <a:r>
                        <a:rPr lang="ru-RU" sz="1600" dirty="0">
                          <a:effectLst/>
                        </a:rPr>
                        <a:t> 5. </a:t>
                      </a:r>
                      <a:r>
                        <a:rPr lang="ru-RU" sz="1600" dirty="0" err="1">
                          <a:effectLst/>
                        </a:rPr>
                        <a:t>Критичне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мислення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effectLst/>
                        </a:rPr>
                        <a:t>Заняття</a:t>
                      </a:r>
                      <a:r>
                        <a:rPr lang="ru-RU" sz="1600" dirty="0">
                          <a:effectLst/>
                        </a:rPr>
                        <a:t> з  </a:t>
                      </a:r>
                      <a:r>
                        <a:rPr lang="en-US" sz="1600" dirty="0">
                          <a:effectLst/>
                        </a:rPr>
                        <a:t>Lego</a:t>
                      </a:r>
                      <a:r>
                        <a:rPr lang="ru-RU" sz="1600" dirty="0">
                          <a:effectLst/>
                        </a:rPr>
                        <a:t> / </a:t>
                      </a:r>
                      <a:r>
                        <a:rPr lang="en-US" sz="1600" dirty="0">
                          <a:effectLst/>
                        </a:rPr>
                        <a:t>STEM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освіта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Здорова постав/ </a:t>
                      </a:r>
                      <a:r>
                        <a:rPr lang="ru-RU" sz="1600" dirty="0" err="1">
                          <a:effectLst/>
                        </a:rPr>
                        <a:t>Хореографія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effectLst/>
                        </a:rPr>
                        <a:t>Театральне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мистецтво</a:t>
                      </a:r>
                      <a:r>
                        <a:rPr lang="ru-RU" sz="1600" dirty="0">
                          <a:effectLst/>
                        </a:rPr>
                        <a:t>/ </a:t>
                      </a:r>
                      <a:r>
                        <a:rPr lang="ru-RU" sz="1600" dirty="0" err="1">
                          <a:effectLst/>
                        </a:rPr>
                        <a:t>Образотворче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мистецтво</a:t>
                      </a:r>
                      <a:endParaRPr lang="uk-U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627" marR="55627" marT="0" marB="0"/>
                </a:tc>
                <a:extLst>
                  <a:ext uri="{0D108BD9-81ED-4DB2-BD59-A6C34878D82A}">
                    <a16:rowId xmlns:a16="http://schemas.microsoft.com/office/drawing/2014/main" val="95787518"/>
                  </a:ext>
                </a:extLst>
              </a:tr>
              <a:tr h="277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15.20-15.30</a:t>
                      </a:r>
                      <a:endParaRPr lang="uk-UA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627" marR="55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effectLst/>
                        </a:rPr>
                        <a:t>Підсумок</a:t>
                      </a:r>
                      <a:r>
                        <a:rPr lang="ru-RU" sz="1600" dirty="0">
                          <a:effectLst/>
                        </a:rPr>
                        <a:t> дня</a:t>
                      </a:r>
                      <a:endParaRPr lang="uk-U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627" marR="55627" marT="0" marB="0"/>
                </a:tc>
                <a:extLst>
                  <a:ext uri="{0D108BD9-81ED-4DB2-BD59-A6C34878D82A}">
                    <a16:rowId xmlns:a16="http://schemas.microsoft.com/office/drawing/2014/main" val="2888615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338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52D72-5910-4019-95BC-3B563FE5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365125"/>
            <a:ext cx="10971245" cy="549275"/>
          </a:xfrm>
        </p:spPr>
        <p:txBody>
          <a:bodyPr>
            <a:normAutofit fontScale="90000"/>
          </a:bodyPr>
          <a:lstStyle/>
          <a:p>
            <a:r>
              <a:rPr lang="uk-UA" dirty="0"/>
              <a:t>Перший урок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612E258-08BD-46EC-B262-CB511F306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51" y="1082352"/>
            <a:ext cx="10646229" cy="5094612"/>
          </a:xfrm>
        </p:spPr>
        <p:txBody>
          <a:bodyPr>
            <a:normAutofit/>
          </a:bodyPr>
          <a:lstStyle/>
          <a:p>
            <a:r>
              <a:rPr lang="uk-UA" dirty="0"/>
              <a:t>Рекомендуємо провести перший урок для учнів на тему </a:t>
            </a:r>
          </a:p>
          <a:p>
            <a:pPr marL="0" indent="0">
              <a:buNone/>
            </a:pPr>
            <a:r>
              <a:rPr lang="uk-UA" b="1" dirty="0"/>
              <a:t>      «Яка музика в твоїй голові?».</a:t>
            </a:r>
          </a:p>
          <a:p>
            <a:r>
              <a:rPr lang="uk-UA" dirty="0"/>
              <a:t>📌Цей урок стане першим у циклі заходів з формування національної та громадянської ідентичності для школярів у 2025/2026 навчальному році та допоможе:</a:t>
            </a:r>
          </a:p>
          <a:p>
            <a:r>
              <a:rPr lang="uk-UA" dirty="0"/>
              <a:t>🔸зрозуміти, як музика та медіа впливають на настрій, мислення та світогляд;</a:t>
            </a:r>
          </a:p>
          <a:p>
            <a:r>
              <a:rPr lang="uk-UA" dirty="0"/>
              <a:t>🔸усвідомлено обирати, що споживають, підтримувати українське;</a:t>
            </a:r>
          </a:p>
          <a:p>
            <a:r>
              <a:rPr lang="uk-UA" dirty="0"/>
              <a:t>🔸розвивати критичне мислення, емоційний інтелект та сприяти інформаційній гігієні.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64355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60D37-2535-4C14-8598-60212890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Педагогічна рада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257485-966C-47F5-9F80-474285819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28.08.2025р.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F366A8-5EBC-41C9-9E72-9376EC73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919" y="1254967"/>
            <a:ext cx="6372808" cy="47796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7F7E4E-F897-44CA-AABE-C29041D3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94" y="2847293"/>
            <a:ext cx="4339552" cy="269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10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172B3-D368-477D-A0F2-537939F6D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Тарифікація 2025-2026 </a:t>
            </a:r>
            <a:r>
              <a:rPr lang="uk-UA" dirty="0" err="1"/>
              <a:t>н.р</a:t>
            </a:r>
            <a:r>
              <a:rPr lang="uk-UA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B4C750-5FFF-48CD-A126-981BC3E50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147" y="1794391"/>
            <a:ext cx="6618514" cy="452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63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800" dirty="0" err="1"/>
              <a:t>ніт</a:t>
            </a:r>
            <a:endParaRPr lang="uk-UA" sz="8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/>
              <a:t>Класні керівники - в </a:t>
            </a:r>
            <a:r>
              <a:rPr lang="uk-UA" b="1" dirty="0" err="1"/>
              <a:t>НІТі</a:t>
            </a:r>
            <a:r>
              <a:rPr lang="uk-UA" b="1" dirty="0"/>
              <a:t> в розділі Бесіди, інструктажі створюють лише дві папки:       </a:t>
            </a:r>
          </a:p>
          <a:p>
            <a:pPr marL="0" indent="0">
              <a:buNone/>
            </a:pPr>
            <a:r>
              <a:rPr lang="uk-UA" b="1" dirty="0"/>
              <a:t>    - ЖУРНАЛ</a:t>
            </a:r>
            <a:r>
              <a:rPr lang="uk-UA" dirty="0"/>
              <a:t> </a:t>
            </a:r>
            <a:r>
              <a:rPr lang="uk-UA" b="1" dirty="0"/>
              <a:t>реєстрації первинного, позапланового, цільового</a:t>
            </a:r>
            <a:r>
              <a:rPr lang="uk-UA" dirty="0"/>
              <a:t> </a:t>
            </a:r>
            <a:r>
              <a:rPr lang="uk-UA" b="1" dirty="0"/>
              <a:t>інструктажів здобувачів освіти з безпеки життєдіяльності (в якому будуть всі інструктажі в хронологічній послідовності)</a:t>
            </a:r>
          </a:p>
          <a:p>
            <a:pPr marL="0" indent="0">
              <a:buNone/>
            </a:pPr>
            <a:r>
              <a:rPr lang="uk-UA" b="1" dirty="0"/>
              <a:t>- Бесіди </a:t>
            </a: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22233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1" y="26186"/>
            <a:ext cx="6512511" cy="666510"/>
          </a:xfrm>
        </p:spPr>
        <p:txBody>
          <a:bodyPr>
            <a:normAutofit fontScale="90000"/>
          </a:bodyPr>
          <a:lstStyle/>
          <a:p>
            <a:br>
              <a:rPr lang="uk-UA" dirty="0"/>
            </a:br>
            <a:r>
              <a:rPr lang="uk-UA" dirty="0"/>
              <a:t>Інструктажі та бесіди в </a:t>
            </a:r>
            <a:r>
              <a:rPr lang="uk-UA" dirty="0" err="1"/>
              <a:t>НІТі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847528" y="692696"/>
            <a:ext cx="8352928" cy="58326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800" b="1" dirty="0"/>
              <a:t>    </a:t>
            </a:r>
            <a:r>
              <a:rPr lang="ru-RU" sz="1800" b="1" u="sng" dirty="0" err="1"/>
              <a:t>вступний</a:t>
            </a:r>
            <a:r>
              <a:rPr lang="ru-RU" sz="1800" b="1" u="sng" dirty="0"/>
              <a:t> </a:t>
            </a:r>
            <a:r>
              <a:rPr lang="ru-RU" sz="1800" b="1" u="sng" dirty="0" err="1"/>
              <a:t>інструктаж</a:t>
            </a:r>
            <a:r>
              <a:rPr lang="ru-RU" sz="1800" b="1" u="sng" dirty="0"/>
              <a:t> </a:t>
            </a:r>
            <a:r>
              <a:rPr lang="ru-RU" sz="1800" b="1" dirty="0"/>
              <a:t>(</a:t>
            </a:r>
            <a:r>
              <a:rPr lang="ru-RU" sz="1800" b="1" dirty="0" err="1"/>
              <a:t>окремий</a:t>
            </a:r>
            <a:r>
              <a:rPr lang="ru-RU" sz="1800" b="1" dirty="0"/>
              <a:t> </a:t>
            </a:r>
            <a:r>
              <a:rPr lang="ru-RU" sz="1800" b="1" dirty="0" err="1"/>
              <a:t>розділ</a:t>
            </a:r>
            <a:r>
              <a:rPr lang="ru-RU" sz="1800" b="1" dirty="0"/>
              <a:t> – </a:t>
            </a:r>
            <a:r>
              <a:rPr lang="ru-RU" sz="1800" b="1" dirty="0" err="1"/>
              <a:t>класні</a:t>
            </a:r>
            <a:r>
              <a:rPr lang="ru-RU" sz="1800" b="1" dirty="0"/>
              <a:t> </a:t>
            </a:r>
            <a:r>
              <a:rPr lang="ru-RU" sz="1800" b="1" dirty="0" err="1"/>
              <a:t>керівники</a:t>
            </a:r>
            <a:r>
              <a:rPr lang="ru-RU" sz="1800" b="1" dirty="0"/>
              <a:t>)-01.09</a:t>
            </a:r>
          </a:p>
          <a:p>
            <a:pPr marL="0" indent="0">
              <a:buNone/>
            </a:pPr>
            <a:r>
              <a:rPr lang="ru-RU" sz="1800" b="1" dirty="0"/>
              <a:t>* </a:t>
            </a:r>
            <a:r>
              <a:rPr lang="ru-RU" sz="1800" b="1" u="sng" dirty="0" err="1"/>
              <a:t>первинний</a:t>
            </a:r>
            <a:r>
              <a:rPr lang="ru-RU" sz="1800" b="1" u="sng" dirty="0"/>
              <a:t> </a:t>
            </a:r>
            <a:r>
              <a:rPr lang="ru-RU" sz="1800" b="1" u="sng" dirty="0" err="1"/>
              <a:t>інструктаж</a:t>
            </a:r>
            <a:r>
              <a:rPr lang="ru-RU" sz="1800" b="1" u="sng" dirty="0"/>
              <a:t> </a:t>
            </a:r>
          </a:p>
          <a:p>
            <a:pPr marL="45720" indent="0">
              <a:buNone/>
            </a:pPr>
            <a:r>
              <a:rPr lang="ru-RU" sz="1800" b="1" dirty="0"/>
              <a:t>    - на початку </a:t>
            </a:r>
            <a:r>
              <a:rPr lang="ru-RU" sz="1800" b="1" dirty="0" err="1"/>
              <a:t>навчального</a:t>
            </a:r>
            <a:r>
              <a:rPr lang="ru-RU" sz="1800" b="1" dirty="0"/>
              <a:t> року - </a:t>
            </a:r>
            <a:r>
              <a:rPr lang="ru-RU" sz="1800" b="1" dirty="0" err="1"/>
              <a:t>класні</a:t>
            </a:r>
            <a:r>
              <a:rPr lang="ru-RU" sz="1800" b="1" dirty="0"/>
              <a:t> </a:t>
            </a:r>
            <a:r>
              <a:rPr lang="ru-RU" sz="1800" b="1" dirty="0" err="1"/>
              <a:t>керівники</a:t>
            </a:r>
            <a:r>
              <a:rPr lang="ru-RU" sz="1800" b="1" dirty="0"/>
              <a:t> (02.09) </a:t>
            </a:r>
            <a:r>
              <a:rPr lang="ru-RU" sz="1800" b="1" dirty="0" err="1">
                <a:solidFill>
                  <a:srgbClr val="00B050"/>
                </a:solidFill>
              </a:rPr>
              <a:t>Первинний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інструктаж</a:t>
            </a:r>
            <a:r>
              <a:rPr lang="ru-RU" sz="1800" b="1" dirty="0">
                <a:solidFill>
                  <a:srgbClr val="00B050"/>
                </a:solidFill>
              </a:rPr>
              <a:t>, ІНСТРУКЦІЯ    №2  для </a:t>
            </a:r>
            <a:r>
              <a:rPr lang="ru-RU" sz="1800" b="1" dirty="0" err="1">
                <a:solidFill>
                  <a:srgbClr val="00B050"/>
                </a:solidFill>
              </a:rPr>
              <a:t>проведення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первинного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інструктажу</a:t>
            </a:r>
            <a:r>
              <a:rPr lang="ru-RU" sz="1800" b="1" dirty="0">
                <a:solidFill>
                  <a:srgbClr val="00B050"/>
                </a:solidFill>
              </a:rPr>
              <a:t>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у </a:t>
            </a:r>
            <a:r>
              <a:rPr lang="ru-RU" sz="1800" b="1" dirty="0" err="1">
                <a:solidFill>
                  <a:srgbClr val="00B050"/>
                </a:solidFill>
              </a:rPr>
              <a:t>навчальних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кабінетах</a:t>
            </a:r>
            <a:r>
              <a:rPr lang="ru-RU" sz="1800" b="1" dirty="0">
                <a:solidFill>
                  <a:srgbClr val="00B050"/>
                </a:solidFill>
              </a:rPr>
              <a:t> та </a:t>
            </a:r>
            <a:r>
              <a:rPr lang="ru-RU" sz="1800" b="1" dirty="0" err="1">
                <a:solidFill>
                  <a:srgbClr val="00B050"/>
                </a:solidFill>
              </a:rPr>
              <a:t>класних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кімнатах</a:t>
            </a:r>
            <a:r>
              <a:rPr lang="ru-RU" sz="1800" b="1" dirty="0">
                <a:solidFill>
                  <a:srgbClr val="00B050"/>
                </a:solidFill>
              </a:rPr>
              <a:t>, ІНСТРУКЦІЯ №3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у </a:t>
            </a:r>
            <a:r>
              <a:rPr lang="ru-RU" sz="1800" b="1" dirty="0" err="1">
                <a:solidFill>
                  <a:srgbClr val="00B050"/>
                </a:solidFill>
              </a:rPr>
              <a:t>приміщенні</a:t>
            </a:r>
            <a:r>
              <a:rPr lang="ru-RU" sz="1800" b="1" dirty="0">
                <a:solidFill>
                  <a:srgbClr val="00B050"/>
                </a:solidFill>
              </a:rPr>
              <a:t> та на </a:t>
            </a:r>
            <a:r>
              <a:rPr lang="ru-RU" sz="1800" b="1" dirty="0" err="1">
                <a:solidFill>
                  <a:srgbClr val="00B050"/>
                </a:solidFill>
              </a:rPr>
              <a:t>території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школи</a:t>
            </a:r>
            <a:r>
              <a:rPr lang="ru-RU" sz="1800" b="1" dirty="0">
                <a:solidFill>
                  <a:srgbClr val="00B050"/>
                </a:solidFill>
              </a:rPr>
              <a:t>  </a:t>
            </a:r>
            <a:r>
              <a:rPr lang="ru-RU" sz="1800" b="1" dirty="0" err="1">
                <a:solidFill>
                  <a:srgbClr val="00B050"/>
                </a:solidFill>
              </a:rPr>
              <a:t>під</a:t>
            </a:r>
            <a:r>
              <a:rPr lang="ru-RU" sz="1800" b="1" dirty="0">
                <a:solidFill>
                  <a:srgbClr val="00B050"/>
                </a:solidFill>
              </a:rPr>
              <a:t> час </a:t>
            </a:r>
            <a:r>
              <a:rPr lang="ru-RU" sz="1800" b="1" dirty="0" err="1">
                <a:solidFill>
                  <a:srgbClr val="00B050"/>
                </a:solidFill>
              </a:rPr>
              <a:t>освітнього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процесу</a:t>
            </a:r>
            <a:r>
              <a:rPr lang="ru-RU" sz="1800" b="1" dirty="0">
                <a:solidFill>
                  <a:srgbClr val="00B050"/>
                </a:solidFill>
              </a:rPr>
              <a:t>, ІНСТРУКЦІЯ  № 4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при </a:t>
            </a:r>
            <a:r>
              <a:rPr lang="ru-RU" sz="1800" b="1" dirty="0" err="1">
                <a:solidFill>
                  <a:srgbClr val="00B050"/>
                </a:solidFill>
              </a:rPr>
              <a:t>проведенні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масових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заходів</a:t>
            </a:r>
            <a:r>
              <a:rPr lang="ru-RU" sz="1800" b="1" dirty="0">
                <a:solidFill>
                  <a:srgbClr val="00B050"/>
                </a:solidFill>
              </a:rPr>
              <a:t> (</a:t>
            </a:r>
            <a:r>
              <a:rPr lang="ru-RU" sz="1800" b="1" dirty="0" err="1">
                <a:solidFill>
                  <a:srgbClr val="00B050"/>
                </a:solidFill>
              </a:rPr>
              <a:t>дитячих</a:t>
            </a:r>
            <a:r>
              <a:rPr lang="ru-RU" sz="1800" b="1" dirty="0">
                <a:solidFill>
                  <a:srgbClr val="00B050"/>
                </a:solidFill>
              </a:rPr>
              <a:t> свят, </a:t>
            </a:r>
            <a:r>
              <a:rPr lang="ru-RU" sz="1800" b="1" dirty="0" err="1">
                <a:solidFill>
                  <a:srgbClr val="00B050"/>
                </a:solidFill>
              </a:rPr>
              <a:t>концертів</a:t>
            </a:r>
            <a:r>
              <a:rPr lang="ru-RU" sz="1800" b="1" dirty="0">
                <a:solidFill>
                  <a:srgbClr val="00B050"/>
                </a:solidFill>
              </a:rPr>
              <a:t>, </a:t>
            </a:r>
            <a:r>
              <a:rPr lang="ru-RU" sz="1800" b="1" dirty="0" err="1">
                <a:solidFill>
                  <a:srgbClr val="00B050"/>
                </a:solidFill>
              </a:rPr>
              <a:t>фестивалів</a:t>
            </a:r>
            <a:r>
              <a:rPr lang="ru-RU" sz="1800" b="1" dirty="0">
                <a:solidFill>
                  <a:srgbClr val="00B050"/>
                </a:solidFill>
              </a:rPr>
              <a:t>, </a:t>
            </a:r>
            <a:r>
              <a:rPr lang="ru-RU" sz="1800" b="1" dirty="0" err="1">
                <a:solidFill>
                  <a:srgbClr val="00B050"/>
                </a:solidFill>
              </a:rPr>
              <a:t>конкурсів</a:t>
            </a:r>
            <a:r>
              <a:rPr lang="ru-RU" sz="1800" b="1" dirty="0">
                <a:solidFill>
                  <a:srgbClr val="00B050"/>
                </a:solidFill>
              </a:rPr>
              <a:t>, </a:t>
            </a:r>
            <a:r>
              <a:rPr lang="ru-RU" sz="1800" b="1" dirty="0" err="1">
                <a:solidFill>
                  <a:srgbClr val="00B050"/>
                </a:solidFill>
              </a:rPr>
              <a:t>конференцій</a:t>
            </a:r>
            <a:r>
              <a:rPr lang="ru-RU" sz="1800" b="1" dirty="0">
                <a:solidFill>
                  <a:srgbClr val="00B050"/>
                </a:solidFill>
              </a:rPr>
              <a:t>, ІНСТРУКЦІЯ  № 8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під</a:t>
            </a:r>
            <a:r>
              <a:rPr lang="ru-RU" sz="1800" b="1" dirty="0">
                <a:solidFill>
                  <a:srgbClr val="00B050"/>
                </a:solidFill>
              </a:rPr>
              <a:t> час </a:t>
            </a:r>
            <a:r>
              <a:rPr lang="ru-RU" sz="1800" b="1" dirty="0" err="1">
                <a:solidFill>
                  <a:srgbClr val="00B050"/>
                </a:solidFill>
              </a:rPr>
              <a:t>перебування</a:t>
            </a:r>
            <a:r>
              <a:rPr lang="ru-RU" sz="1800" b="1" dirty="0">
                <a:solidFill>
                  <a:srgbClr val="00B050"/>
                </a:solidFill>
              </a:rPr>
              <a:t> у </a:t>
            </a:r>
            <a:r>
              <a:rPr lang="ru-RU" sz="1800" b="1" dirty="0" err="1">
                <a:solidFill>
                  <a:srgbClr val="00B050"/>
                </a:solidFill>
              </a:rPr>
              <a:t>їдальні</a:t>
            </a:r>
            <a:r>
              <a:rPr lang="ru-RU" sz="1800" b="1" dirty="0">
                <a:solidFill>
                  <a:srgbClr val="00B050"/>
                </a:solidFill>
              </a:rPr>
              <a:t>, ІНСТРУКЦІЯ  № 9 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з правил </a:t>
            </a:r>
            <a:r>
              <a:rPr lang="ru-RU" sz="1800" b="1" dirty="0" err="1">
                <a:solidFill>
                  <a:srgbClr val="00B050"/>
                </a:solidFill>
              </a:rPr>
              <a:t>пожежної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в </a:t>
            </a:r>
            <a:r>
              <a:rPr lang="ru-RU" sz="1800" b="1" dirty="0" err="1">
                <a:solidFill>
                  <a:srgbClr val="00B050"/>
                </a:solidFill>
              </a:rPr>
              <a:t>школі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/>
              <a:t>та перед </a:t>
            </a:r>
            <a:r>
              <a:rPr lang="ru-RU" sz="1800" b="1" dirty="0" err="1"/>
              <a:t>канікулами</a:t>
            </a:r>
            <a:r>
              <a:rPr lang="ru-RU" sz="1800" b="1" dirty="0"/>
              <a:t> - (24.10, 23.12, 20.03, 05.06)  </a:t>
            </a:r>
            <a:r>
              <a:rPr lang="ru-RU" sz="1800" b="1" dirty="0" err="1">
                <a:solidFill>
                  <a:srgbClr val="00B050"/>
                </a:solidFill>
              </a:rPr>
              <a:t>Первинний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інструктаж</a:t>
            </a:r>
            <a:r>
              <a:rPr lang="ru-RU" sz="1800" b="1" dirty="0">
                <a:solidFill>
                  <a:srgbClr val="00B050"/>
                </a:solidFill>
              </a:rPr>
              <a:t>, ІНСТРУКЦІЯ № 6 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 для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під</a:t>
            </a:r>
            <a:r>
              <a:rPr lang="ru-RU" sz="1800" b="1" dirty="0">
                <a:solidFill>
                  <a:srgbClr val="00B050"/>
                </a:solidFill>
              </a:rPr>
              <a:t> час </a:t>
            </a:r>
            <a:r>
              <a:rPr lang="ru-RU" sz="1800" b="1" dirty="0" err="1">
                <a:solidFill>
                  <a:srgbClr val="00B050"/>
                </a:solidFill>
              </a:rPr>
              <a:t>канікул</a:t>
            </a:r>
            <a:r>
              <a:rPr lang="ru-RU" sz="1800" b="1" dirty="0">
                <a:solidFill>
                  <a:srgbClr val="00B050"/>
                </a:solidFill>
              </a:rPr>
              <a:t>, ІНСТРУКЦІЯ №7 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 для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під</a:t>
            </a:r>
            <a:r>
              <a:rPr lang="ru-RU" sz="1800" b="1" dirty="0">
                <a:solidFill>
                  <a:srgbClr val="00B050"/>
                </a:solidFill>
              </a:rPr>
              <a:t> час </a:t>
            </a:r>
            <a:r>
              <a:rPr lang="ru-RU" sz="1800" b="1" dirty="0" err="1">
                <a:solidFill>
                  <a:srgbClr val="00B050"/>
                </a:solidFill>
              </a:rPr>
              <a:t>перебування</a:t>
            </a:r>
            <a:r>
              <a:rPr lang="ru-RU" sz="1800" b="1" dirty="0">
                <a:solidFill>
                  <a:srgbClr val="00B050"/>
                </a:solidFill>
              </a:rPr>
              <a:t> на </a:t>
            </a:r>
            <a:r>
              <a:rPr lang="ru-RU" sz="1800" b="1" dirty="0" err="1">
                <a:solidFill>
                  <a:srgbClr val="00B050"/>
                </a:solidFill>
              </a:rPr>
              <a:t>водоймах</a:t>
            </a:r>
            <a:endParaRPr lang="ru-RU" sz="1800" b="1" dirty="0">
              <a:solidFill>
                <a:srgbClr val="00B050"/>
              </a:solidFill>
            </a:endParaRPr>
          </a:p>
          <a:p>
            <a:pPr marL="45720" indent="0">
              <a:buNone/>
            </a:pPr>
            <a:r>
              <a:rPr lang="ru-RU" sz="1800" b="1" dirty="0"/>
              <a:t>- на початку </a:t>
            </a:r>
            <a:r>
              <a:rPr lang="ru-RU" sz="1800" b="1" dirty="0" err="1"/>
              <a:t>вивчення</a:t>
            </a:r>
            <a:r>
              <a:rPr lang="ru-RU" sz="1800" b="1" dirty="0"/>
              <a:t> предмета (перша дата на </a:t>
            </a:r>
            <a:r>
              <a:rPr lang="ru-RU" sz="1800" b="1" dirty="0" err="1"/>
              <a:t>сторінці</a:t>
            </a:r>
            <a:r>
              <a:rPr lang="ru-RU" sz="1800" b="1" dirty="0"/>
              <a:t> предмета) – </a:t>
            </a:r>
            <a:r>
              <a:rPr lang="ru-RU" sz="1800" b="1" dirty="0" err="1"/>
              <a:t>вчителі</a:t>
            </a:r>
            <a:r>
              <a:rPr lang="ru-RU" sz="1800" b="1" dirty="0"/>
              <a:t>-предметники, ШПД, ГПД, </a:t>
            </a:r>
            <a:r>
              <a:rPr lang="ru-RU" sz="1800" b="1" dirty="0" err="1"/>
              <a:t>гуртки</a:t>
            </a:r>
            <a:r>
              <a:rPr lang="ru-RU" sz="1800" b="1" dirty="0"/>
              <a:t>, </a:t>
            </a:r>
            <a:r>
              <a:rPr lang="ru-RU" sz="1800" b="1" dirty="0" err="1"/>
              <a:t>класні</a:t>
            </a:r>
            <a:r>
              <a:rPr lang="ru-RU" sz="1800" b="1" dirty="0"/>
              <a:t> </a:t>
            </a:r>
            <a:r>
              <a:rPr lang="ru-RU" sz="1800" b="1" dirty="0" err="1"/>
              <a:t>керівники</a:t>
            </a:r>
            <a:r>
              <a:rPr lang="ru-RU" sz="1800" b="1" dirty="0"/>
              <a:t> на </a:t>
            </a:r>
            <a:r>
              <a:rPr lang="ru-RU" sz="1800" b="1" dirty="0" err="1"/>
              <a:t>сторінці</a:t>
            </a:r>
            <a:r>
              <a:rPr lang="ru-RU" sz="1800" b="1" dirty="0"/>
              <a:t> ЯДС та </a:t>
            </a:r>
            <a:r>
              <a:rPr lang="ru-RU" sz="1800" b="1" dirty="0" err="1"/>
              <a:t>образотворчого</a:t>
            </a:r>
            <a:r>
              <a:rPr lang="ru-RU" sz="1800" b="1" dirty="0"/>
              <a:t> </a:t>
            </a:r>
            <a:r>
              <a:rPr lang="ru-RU" sz="1800" b="1" dirty="0" err="1"/>
              <a:t>мистецтва</a:t>
            </a:r>
            <a:r>
              <a:rPr lang="ru-RU" sz="1800" b="1" dirty="0"/>
              <a:t>   </a:t>
            </a:r>
            <a:r>
              <a:rPr lang="ru-RU" sz="1800" b="1" dirty="0" err="1">
                <a:solidFill>
                  <a:srgbClr val="00B050"/>
                </a:solidFill>
              </a:rPr>
              <a:t>Первинний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інструктаж</a:t>
            </a:r>
            <a:r>
              <a:rPr lang="ru-RU" sz="1800" b="1" dirty="0">
                <a:solidFill>
                  <a:srgbClr val="00B050"/>
                </a:solidFill>
              </a:rPr>
              <a:t>,  ІНСТРУКЦІЯ  №2  для </a:t>
            </a:r>
            <a:r>
              <a:rPr lang="ru-RU" sz="1800" b="1" dirty="0" err="1">
                <a:solidFill>
                  <a:srgbClr val="00B050"/>
                </a:solidFill>
              </a:rPr>
              <a:t>проведення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первинного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інструктажу</a:t>
            </a:r>
            <a:r>
              <a:rPr lang="ru-RU" sz="1800" b="1" dirty="0">
                <a:solidFill>
                  <a:srgbClr val="00B050"/>
                </a:solidFill>
              </a:rPr>
              <a:t>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у </a:t>
            </a:r>
            <a:r>
              <a:rPr lang="ru-RU" sz="1800" b="1" dirty="0" err="1">
                <a:solidFill>
                  <a:srgbClr val="00B050"/>
                </a:solidFill>
              </a:rPr>
              <a:t>навчальних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кабінетах</a:t>
            </a:r>
            <a:r>
              <a:rPr lang="ru-RU" sz="1800" b="1" dirty="0">
                <a:solidFill>
                  <a:srgbClr val="00B050"/>
                </a:solidFill>
              </a:rPr>
              <a:t> та </a:t>
            </a:r>
            <a:r>
              <a:rPr lang="ru-RU" sz="1800" b="1" dirty="0" err="1">
                <a:solidFill>
                  <a:srgbClr val="00B050"/>
                </a:solidFill>
              </a:rPr>
              <a:t>класних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кімнатах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</a:p>
          <a:p>
            <a:pPr marL="45720" indent="0">
              <a:buNone/>
            </a:pPr>
            <a:r>
              <a:rPr lang="ru-RU" sz="1800" b="1" dirty="0"/>
              <a:t>* </a:t>
            </a:r>
            <a:r>
              <a:rPr lang="ru-RU" sz="1800" b="1" u="sng" dirty="0" err="1"/>
              <a:t>позаплановий</a:t>
            </a:r>
            <a:r>
              <a:rPr lang="ru-RU" sz="1800" b="1" u="sng" dirty="0"/>
              <a:t> </a:t>
            </a:r>
            <a:r>
              <a:rPr lang="ru-RU" sz="1800" b="1" u="sng" dirty="0" err="1"/>
              <a:t>інструктаж</a:t>
            </a:r>
            <a:r>
              <a:rPr lang="ru-RU" sz="1800" b="1" u="sng" dirty="0"/>
              <a:t> </a:t>
            </a:r>
            <a:r>
              <a:rPr lang="ru-RU" sz="1800" b="1" dirty="0"/>
              <a:t>( у </a:t>
            </a:r>
            <a:r>
              <a:rPr lang="ru-RU" sz="1800" b="1" dirty="0" err="1"/>
              <a:t>випадку</a:t>
            </a:r>
            <a:r>
              <a:rPr lang="ru-RU" sz="1800" b="1" dirty="0"/>
              <a:t> </a:t>
            </a:r>
            <a:r>
              <a:rPr lang="ru-RU" sz="1800" b="1" dirty="0" err="1"/>
              <a:t>травми</a:t>
            </a:r>
            <a:r>
              <a:rPr lang="ru-RU" sz="1800" b="1" dirty="0"/>
              <a:t>):</a:t>
            </a:r>
          </a:p>
          <a:p>
            <a:pPr marL="45720" indent="0">
              <a:buNone/>
            </a:pPr>
            <a:r>
              <a:rPr lang="ru-RU" sz="1800" b="1" dirty="0"/>
              <a:t>     - </a:t>
            </a:r>
            <a:r>
              <a:rPr lang="ru-RU" sz="1800" b="1" dirty="0" err="1"/>
              <a:t>класні</a:t>
            </a:r>
            <a:r>
              <a:rPr lang="ru-RU" sz="1800" b="1" dirty="0"/>
              <a:t> </a:t>
            </a:r>
            <a:r>
              <a:rPr lang="ru-RU" sz="1800" b="1" dirty="0" err="1"/>
              <a:t>керівники</a:t>
            </a:r>
            <a:r>
              <a:rPr lang="ru-RU" sz="1800" b="1" dirty="0"/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Позаплановий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інструктаж</a:t>
            </a:r>
            <a:r>
              <a:rPr lang="ru-RU" sz="1800" b="1" dirty="0">
                <a:solidFill>
                  <a:srgbClr val="00B050"/>
                </a:solidFill>
              </a:rPr>
              <a:t>, ІНСТРУКЦІЯ №3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у </a:t>
            </a:r>
            <a:r>
              <a:rPr lang="ru-RU" sz="1800" b="1" dirty="0" err="1">
                <a:solidFill>
                  <a:srgbClr val="00B050"/>
                </a:solidFill>
              </a:rPr>
              <a:t>приміщенні</a:t>
            </a:r>
            <a:r>
              <a:rPr lang="ru-RU" sz="1800" b="1" dirty="0">
                <a:solidFill>
                  <a:srgbClr val="00B050"/>
                </a:solidFill>
              </a:rPr>
              <a:t> та на </a:t>
            </a:r>
            <a:r>
              <a:rPr lang="ru-RU" sz="1800" b="1" dirty="0" err="1">
                <a:solidFill>
                  <a:srgbClr val="00B050"/>
                </a:solidFill>
              </a:rPr>
              <a:t>території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школи</a:t>
            </a:r>
            <a:r>
              <a:rPr lang="ru-RU" sz="1800" b="1" dirty="0">
                <a:solidFill>
                  <a:srgbClr val="00B050"/>
                </a:solidFill>
              </a:rPr>
              <a:t>  </a:t>
            </a:r>
            <a:r>
              <a:rPr lang="ru-RU" sz="1800" b="1" dirty="0" err="1">
                <a:solidFill>
                  <a:srgbClr val="00B050"/>
                </a:solidFill>
              </a:rPr>
              <a:t>під</a:t>
            </a:r>
            <a:r>
              <a:rPr lang="ru-RU" sz="1800" b="1" dirty="0">
                <a:solidFill>
                  <a:srgbClr val="00B050"/>
                </a:solidFill>
              </a:rPr>
              <a:t> час </a:t>
            </a:r>
            <a:r>
              <a:rPr lang="ru-RU" sz="1800" b="1" dirty="0" err="1">
                <a:solidFill>
                  <a:srgbClr val="00B050"/>
                </a:solidFill>
              </a:rPr>
              <a:t>освітнього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процесу</a:t>
            </a:r>
            <a:endParaRPr lang="ru-RU" sz="1800" b="1" dirty="0">
              <a:solidFill>
                <a:srgbClr val="00B050"/>
              </a:solidFill>
            </a:endParaRPr>
          </a:p>
          <a:p>
            <a:pPr marL="45720" indent="0">
              <a:buNone/>
            </a:pPr>
            <a:r>
              <a:rPr lang="ru-RU" sz="1800" b="1" dirty="0"/>
              <a:t>  - на </a:t>
            </a:r>
            <a:r>
              <a:rPr lang="ru-RU" sz="1800" b="1" dirty="0" err="1"/>
              <a:t>сторінці</a:t>
            </a:r>
            <a:r>
              <a:rPr lang="ru-RU" sz="1800" b="1" dirty="0"/>
              <a:t> предмету – </a:t>
            </a:r>
            <a:r>
              <a:rPr lang="ru-RU" sz="1800" b="1" dirty="0" err="1"/>
              <a:t>вчителі</a:t>
            </a:r>
            <a:r>
              <a:rPr lang="ru-RU" sz="1800" b="1" dirty="0"/>
              <a:t>-предметники</a:t>
            </a:r>
            <a:r>
              <a:rPr lang="ru-RU" sz="1800" b="1" dirty="0">
                <a:solidFill>
                  <a:srgbClr val="0070C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Позаплановий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інструктаж</a:t>
            </a:r>
            <a:r>
              <a:rPr lang="ru-RU" sz="1800" b="1" dirty="0">
                <a:solidFill>
                  <a:srgbClr val="00B050"/>
                </a:solidFill>
              </a:rPr>
              <a:t>, ІНСТРУКЦІЯ №3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у </a:t>
            </a:r>
            <a:r>
              <a:rPr lang="ru-RU" sz="1800" b="1" dirty="0" err="1">
                <a:solidFill>
                  <a:srgbClr val="00B050"/>
                </a:solidFill>
              </a:rPr>
              <a:t>приміщенні</a:t>
            </a:r>
            <a:r>
              <a:rPr lang="ru-RU" sz="1800" b="1" dirty="0">
                <a:solidFill>
                  <a:srgbClr val="00B050"/>
                </a:solidFill>
              </a:rPr>
              <a:t> та на </a:t>
            </a:r>
            <a:r>
              <a:rPr lang="ru-RU" sz="1800" b="1" dirty="0" err="1">
                <a:solidFill>
                  <a:srgbClr val="00B050"/>
                </a:solidFill>
              </a:rPr>
              <a:t>території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школи</a:t>
            </a:r>
            <a:r>
              <a:rPr lang="ru-RU" sz="1800" b="1" dirty="0">
                <a:solidFill>
                  <a:srgbClr val="00B050"/>
                </a:solidFill>
              </a:rPr>
              <a:t>  </a:t>
            </a:r>
            <a:r>
              <a:rPr lang="ru-RU" sz="1800" b="1" dirty="0" err="1">
                <a:solidFill>
                  <a:srgbClr val="00B050"/>
                </a:solidFill>
              </a:rPr>
              <a:t>під</a:t>
            </a:r>
            <a:r>
              <a:rPr lang="ru-RU" sz="1800" b="1" dirty="0">
                <a:solidFill>
                  <a:srgbClr val="00B050"/>
                </a:solidFill>
              </a:rPr>
              <a:t> час </a:t>
            </a:r>
            <a:r>
              <a:rPr lang="ru-RU" sz="1800" b="1" dirty="0" err="1">
                <a:solidFill>
                  <a:srgbClr val="00B050"/>
                </a:solidFill>
              </a:rPr>
              <a:t>освітнього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процесу</a:t>
            </a:r>
            <a:endParaRPr lang="ru-RU" sz="1800" b="1" dirty="0">
              <a:solidFill>
                <a:srgbClr val="00B050"/>
              </a:solidFill>
            </a:endParaRPr>
          </a:p>
          <a:p>
            <a:pPr marL="45720" indent="0">
              <a:buNone/>
            </a:pPr>
            <a:r>
              <a:rPr lang="ru-RU" sz="1800" b="1" dirty="0"/>
              <a:t>  * </a:t>
            </a:r>
            <a:r>
              <a:rPr lang="ru-RU" sz="1800" b="1" u="sng" dirty="0" err="1"/>
              <a:t>цільовий</a:t>
            </a:r>
            <a:r>
              <a:rPr lang="ru-RU" sz="1800" b="1" u="sng" dirty="0"/>
              <a:t> </a:t>
            </a:r>
            <a:r>
              <a:rPr lang="ru-RU" sz="1800" b="1" u="sng" dirty="0" err="1"/>
              <a:t>інструктаж</a:t>
            </a:r>
            <a:r>
              <a:rPr lang="ru-RU" sz="1800" b="1" u="sng" dirty="0"/>
              <a:t> </a:t>
            </a:r>
            <a:r>
              <a:rPr lang="ru-RU" sz="1800" b="1" dirty="0"/>
              <a:t>(перед </a:t>
            </a:r>
            <a:r>
              <a:rPr lang="ru-RU" sz="1800" b="1" dirty="0" err="1"/>
              <a:t>екскурсіями</a:t>
            </a:r>
            <a:r>
              <a:rPr lang="ru-RU" sz="1800" b="1" dirty="0"/>
              <a:t> – </a:t>
            </a:r>
            <a:r>
              <a:rPr lang="ru-RU" sz="1800" b="1" dirty="0" err="1"/>
              <a:t>класні</a:t>
            </a:r>
            <a:r>
              <a:rPr lang="ru-RU" sz="1800" b="1" dirty="0"/>
              <a:t> </a:t>
            </a:r>
            <a:r>
              <a:rPr lang="ru-RU" sz="1800" b="1" dirty="0" err="1"/>
              <a:t>керівники</a:t>
            </a:r>
            <a:r>
              <a:rPr lang="ru-RU" sz="1800" b="1" dirty="0"/>
              <a:t>) </a:t>
            </a:r>
            <a:r>
              <a:rPr lang="ru-RU" sz="1800" b="1" dirty="0" err="1">
                <a:solidFill>
                  <a:srgbClr val="00B050"/>
                </a:solidFill>
              </a:rPr>
              <a:t>Цільовий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інструктаж</a:t>
            </a:r>
            <a:r>
              <a:rPr lang="ru-RU" sz="1800" b="1" dirty="0">
                <a:solidFill>
                  <a:srgbClr val="00B050"/>
                </a:solidFill>
              </a:rPr>
              <a:t> ІНСТРУКЦІЯ №10 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під</a:t>
            </a:r>
            <a:r>
              <a:rPr lang="ru-RU" sz="1800" b="1" dirty="0">
                <a:solidFill>
                  <a:srgbClr val="00B050"/>
                </a:solidFill>
              </a:rPr>
              <a:t> час </a:t>
            </a:r>
            <a:r>
              <a:rPr lang="ru-RU" sz="1800" b="1" dirty="0" err="1">
                <a:solidFill>
                  <a:srgbClr val="00B050"/>
                </a:solidFill>
              </a:rPr>
              <a:t>навчальних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екскурсій</a:t>
            </a:r>
            <a:r>
              <a:rPr lang="ru-RU" sz="1800" b="1" dirty="0">
                <a:solidFill>
                  <a:srgbClr val="00B050"/>
                </a:solidFill>
              </a:rPr>
              <a:t>, </a:t>
            </a:r>
            <a:r>
              <a:rPr lang="ru-RU" sz="1800" b="1" dirty="0" err="1">
                <a:solidFill>
                  <a:srgbClr val="00B050"/>
                </a:solidFill>
              </a:rPr>
              <a:t>походів</a:t>
            </a:r>
            <a:r>
              <a:rPr lang="ru-RU" sz="1800" b="1" dirty="0">
                <a:solidFill>
                  <a:srgbClr val="00B050"/>
                </a:solidFill>
              </a:rPr>
              <a:t>, </a:t>
            </a:r>
            <a:r>
              <a:rPr lang="ru-RU" sz="1800" b="1" dirty="0" err="1">
                <a:solidFill>
                  <a:srgbClr val="00B050"/>
                </a:solidFill>
              </a:rPr>
              <a:t>туристично-краєзнавчих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заходів,організованого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відпочинку</a:t>
            </a:r>
            <a:r>
              <a:rPr lang="ru-RU" sz="1800" b="1" dirty="0">
                <a:solidFill>
                  <a:srgbClr val="00B050"/>
                </a:solidFill>
              </a:rPr>
              <a:t> в </a:t>
            </a:r>
            <a:r>
              <a:rPr lang="ru-RU" sz="1800" b="1" dirty="0" err="1">
                <a:solidFill>
                  <a:srgbClr val="00B050"/>
                </a:solidFill>
              </a:rPr>
              <a:t>лісі</a:t>
            </a:r>
            <a:r>
              <a:rPr lang="ru-RU" sz="1800" b="1" dirty="0">
                <a:solidFill>
                  <a:srgbClr val="00B050"/>
                </a:solidFill>
              </a:rPr>
              <a:t>, </a:t>
            </a:r>
            <a:r>
              <a:rPr lang="ru-RU" sz="1800" b="1" dirty="0" err="1">
                <a:solidFill>
                  <a:srgbClr val="00B050"/>
                </a:solidFill>
              </a:rPr>
              <a:t>прибережній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зоні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тощо</a:t>
            </a:r>
            <a:r>
              <a:rPr lang="ru-RU" sz="1800" b="1" dirty="0">
                <a:solidFill>
                  <a:srgbClr val="00B050"/>
                </a:solidFill>
              </a:rPr>
              <a:t>, ІНСТРУКЦІЯ № 11  з </a:t>
            </a:r>
            <a:r>
              <a:rPr lang="ru-RU" sz="1800" b="1" dirty="0" err="1">
                <a:solidFill>
                  <a:srgbClr val="00B050"/>
                </a:solidFill>
              </a:rPr>
              <a:t>безпеки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життєдіяльності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під</a:t>
            </a:r>
            <a:r>
              <a:rPr lang="ru-RU" sz="1800" b="1" dirty="0">
                <a:solidFill>
                  <a:srgbClr val="00B050"/>
                </a:solidFill>
              </a:rPr>
              <a:t> час </a:t>
            </a:r>
            <a:r>
              <a:rPr lang="ru-RU" sz="1800" b="1" dirty="0" err="1">
                <a:solidFill>
                  <a:srgbClr val="00B050"/>
                </a:solidFill>
              </a:rPr>
              <a:t>групових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поїздок</a:t>
            </a:r>
            <a:r>
              <a:rPr lang="ru-RU" sz="1800" b="1" dirty="0">
                <a:solidFill>
                  <a:srgbClr val="00B050"/>
                </a:solidFill>
              </a:rPr>
              <a:t>, </a:t>
            </a:r>
            <a:r>
              <a:rPr lang="ru-RU" sz="1800" b="1" dirty="0" err="1">
                <a:solidFill>
                  <a:srgbClr val="00B050"/>
                </a:solidFill>
              </a:rPr>
              <a:t>пішохідних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екскурсій</a:t>
            </a:r>
            <a:r>
              <a:rPr lang="ru-RU" sz="1800" b="1" dirty="0">
                <a:solidFill>
                  <a:srgbClr val="00B050"/>
                </a:solidFill>
              </a:rPr>
              <a:t>, </a:t>
            </a:r>
            <a:r>
              <a:rPr lang="ru-RU" sz="1800" b="1" dirty="0" err="1">
                <a:solidFill>
                  <a:srgbClr val="00B050"/>
                </a:solidFill>
              </a:rPr>
              <a:t>пішохідного</a:t>
            </a:r>
            <a:r>
              <a:rPr lang="ru-RU" sz="1800" b="1" dirty="0">
                <a:solidFill>
                  <a:srgbClr val="00B050"/>
                </a:solidFill>
              </a:rPr>
              <a:t>  та </a:t>
            </a:r>
            <a:r>
              <a:rPr lang="ru-RU" sz="1800" b="1" dirty="0" err="1">
                <a:solidFill>
                  <a:srgbClr val="00B050"/>
                </a:solidFill>
              </a:rPr>
              <a:t>дорожньо</a:t>
            </a:r>
            <a:r>
              <a:rPr lang="ru-RU" sz="1800" b="1" dirty="0">
                <a:solidFill>
                  <a:srgbClr val="00B050"/>
                </a:solidFill>
              </a:rPr>
              <a:t>-транспортного </a:t>
            </a:r>
            <a:r>
              <a:rPr lang="ru-RU" sz="1800" b="1" dirty="0" err="1">
                <a:solidFill>
                  <a:srgbClr val="00B050"/>
                </a:solidFill>
              </a:rPr>
              <a:t>руху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  <a:r>
              <a:rPr lang="ru-RU" sz="1800" b="1" dirty="0" err="1">
                <a:solidFill>
                  <a:srgbClr val="00B050"/>
                </a:solidFill>
              </a:rPr>
              <a:t>учнів</a:t>
            </a:r>
            <a:r>
              <a:rPr lang="ru-RU" sz="1800" b="1" dirty="0">
                <a:solidFill>
                  <a:srgbClr val="00B050"/>
                </a:solidFill>
              </a:rPr>
              <a:t> </a:t>
            </a:r>
          </a:p>
          <a:p>
            <a:pPr marL="45720" indent="0">
              <a:buNone/>
            </a:pPr>
            <a:r>
              <a:rPr lang="ru-RU" sz="1800" b="1" dirty="0"/>
              <a:t>* </a:t>
            </a:r>
            <a:r>
              <a:rPr lang="ru-RU" sz="1800" b="1" u="sng" dirty="0" err="1"/>
              <a:t>бесіди</a:t>
            </a:r>
            <a:r>
              <a:rPr lang="ru-RU" sz="1800" b="1" dirty="0"/>
              <a:t> – </a:t>
            </a:r>
            <a:r>
              <a:rPr lang="ru-RU" sz="1800" b="1" dirty="0" err="1"/>
              <a:t>класні</a:t>
            </a:r>
            <a:r>
              <a:rPr lang="ru-RU" sz="1800" b="1" dirty="0"/>
              <a:t> </a:t>
            </a:r>
            <a:r>
              <a:rPr lang="ru-RU" sz="1800" b="1" dirty="0" err="1"/>
              <a:t>керівники</a:t>
            </a:r>
            <a:r>
              <a:rPr lang="ru-RU" sz="1800" b="1" dirty="0"/>
              <a:t> (</a:t>
            </a:r>
            <a:r>
              <a:rPr lang="ru-RU" sz="1800" b="1" dirty="0" err="1"/>
              <a:t>всі</a:t>
            </a:r>
            <a:r>
              <a:rPr lang="ru-RU" sz="1800" b="1" dirty="0"/>
              <a:t> </a:t>
            </a:r>
            <a:r>
              <a:rPr lang="ru-RU" sz="1800" b="1" dirty="0" err="1"/>
              <a:t>бесіди</a:t>
            </a:r>
            <a:r>
              <a:rPr lang="ru-RU" sz="1800" b="1" dirty="0"/>
              <a:t> в одному </a:t>
            </a:r>
            <a:r>
              <a:rPr lang="ru-RU" sz="1800" b="1" dirty="0" err="1"/>
              <a:t>розділі</a:t>
            </a:r>
            <a:r>
              <a:rPr lang="ru-RU" sz="1800" b="1" dirty="0"/>
              <a:t>) (тематика </a:t>
            </a:r>
            <a:r>
              <a:rPr lang="ru-RU" sz="1800" b="1" dirty="0" err="1"/>
              <a:t>довільна</a:t>
            </a:r>
            <a:r>
              <a:rPr lang="ru-RU" sz="1800" b="1" dirty="0"/>
              <a:t>);</a:t>
            </a:r>
            <a:endParaRPr lang="ru-RU" sz="1800" b="1" dirty="0">
              <a:solidFill>
                <a:srgbClr val="0070C0"/>
              </a:solidFill>
            </a:endParaRPr>
          </a:p>
          <a:p>
            <a:pPr>
              <a:buFont typeface="Arial" charset="0"/>
              <a:buChar char="•"/>
            </a:pPr>
            <a:endParaRPr lang="ru-RU" sz="1800" b="1" dirty="0"/>
          </a:p>
          <a:p>
            <a:pPr marL="45720" indent="0">
              <a:buNone/>
            </a:pP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139853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Графік харчування(сніданки)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4294967295"/>
          </p:nvPr>
        </p:nvSpPr>
        <p:spPr>
          <a:xfrm>
            <a:off x="2783632" y="1844824"/>
            <a:ext cx="3312368" cy="4176464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5100" dirty="0" err="1"/>
              <a:t>Графік</a:t>
            </a:r>
            <a:r>
              <a:rPr lang="ru-RU" sz="5100" dirty="0"/>
              <a:t> </a:t>
            </a:r>
            <a:r>
              <a:rPr lang="ru-RU" sz="5100" dirty="0" err="1"/>
              <a:t>харчування</a:t>
            </a:r>
            <a:r>
              <a:rPr lang="ru-RU" sz="5100" dirty="0"/>
              <a:t>  (</a:t>
            </a:r>
            <a:r>
              <a:rPr lang="ru-RU" sz="5100" dirty="0" err="1"/>
              <a:t>сніданки</a:t>
            </a:r>
            <a:r>
              <a:rPr lang="ru-RU" sz="5100" dirty="0"/>
              <a:t>) на 2025-2026 </a:t>
            </a:r>
            <a:r>
              <a:rPr lang="ru-RU" sz="5100" dirty="0" err="1"/>
              <a:t>н.р</a:t>
            </a:r>
            <a:r>
              <a:rPr lang="ru-RU" sz="5100" dirty="0"/>
              <a:t>. I корпус</a:t>
            </a:r>
          </a:p>
          <a:p>
            <a:pPr marL="0" indent="0">
              <a:buNone/>
            </a:pPr>
            <a:endParaRPr lang="ru-RU" sz="5100" dirty="0"/>
          </a:p>
          <a:p>
            <a:pPr marL="0" indent="0">
              <a:buNone/>
            </a:pPr>
            <a:r>
              <a:rPr lang="ru-RU" sz="5100" dirty="0"/>
              <a:t>1а, 1б -   9:10</a:t>
            </a:r>
          </a:p>
          <a:p>
            <a:pPr marL="0" indent="0">
              <a:buNone/>
            </a:pPr>
            <a:r>
              <a:rPr lang="ru-RU" sz="5100" dirty="0"/>
              <a:t>1г, 1д -   9:30</a:t>
            </a:r>
          </a:p>
          <a:p>
            <a:pPr marL="0" indent="0">
              <a:buNone/>
            </a:pPr>
            <a:r>
              <a:rPr lang="ru-RU" sz="5100" dirty="0"/>
              <a:t>2а, 2б -   9:50</a:t>
            </a:r>
          </a:p>
          <a:p>
            <a:pPr marL="0" indent="0">
              <a:buNone/>
            </a:pPr>
            <a:r>
              <a:rPr lang="ru-RU" sz="5100" dirty="0"/>
              <a:t>2е, 3а -   10:10</a:t>
            </a:r>
          </a:p>
          <a:p>
            <a:pPr marL="0" indent="0">
              <a:buNone/>
            </a:pPr>
            <a:r>
              <a:rPr lang="ru-RU" sz="5100" dirty="0"/>
              <a:t>3б, 4а -   10:30</a:t>
            </a:r>
          </a:p>
          <a:p>
            <a:pPr marL="0" indent="0">
              <a:buNone/>
            </a:pPr>
            <a:r>
              <a:rPr lang="ru-RU" sz="5100" dirty="0"/>
              <a:t>4б, 4в -   10:50</a:t>
            </a:r>
          </a:p>
          <a:p>
            <a:pPr marL="0" indent="0">
              <a:buNone/>
            </a:pPr>
            <a:r>
              <a:rPr lang="ru-RU" sz="5100" dirty="0"/>
              <a:t> 4д -       11:10</a:t>
            </a:r>
          </a:p>
          <a:p>
            <a:pPr marL="0" indent="0">
              <a:buNone/>
            </a:pPr>
            <a:r>
              <a:rPr lang="ru-RU" dirty="0"/>
              <a:t>		            				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4294967295"/>
          </p:nvPr>
        </p:nvSpPr>
        <p:spPr>
          <a:xfrm>
            <a:off x="6187440" y="1772817"/>
            <a:ext cx="3292936" cy="395170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000" dirty="0" err="1"/>
              <a:t>Графік</a:t>
            </a:r>
            <a:r>
              <a:rPr lang="ru-RU" sz="2000" dirty="0"/>
              <a:t> </a:t>
            </a:r>
            <a:r>
              <a:rPr lang="ru-RU" sz="2000" dirty="0" err="1"/>
              <a:t>харчування</a:t>
            </a:r>
            <a:r>
              <a:rPr lang="ru-RU" sz="2000" dirty="0"/>
              <a:t> (</a:t>
            </a:r>
            <a:r>
              <a:rPr lang="ru-RU" sz="2000" dirty="0" err="1"/>
              <a:t>сніданки</a:t>
            </a:r>
            <a:r>
              <a:rPr lang="ru-RU" sz="2000" dirty="0"/>
              <a:t>) на 2025-2026 </a:t>
            </a:r>
            <a:r>
              <a:rPr lang="ru-RU" sz="2000" dirty="0" err="1"/>
              <a:t>н.р</a:t>
            </a:r>
            <a:r>
              <a:rPr lang="ru-RU" sz="2000" dirty="0"/>
              <a:t>. II корпус</a:t>
            </a:r>
          </a:p>
          <a:p>
            <a:pPr marL="0" indent="0">
              <a:buNone/>
            </a:pPr>
            <a:r>
              <a:rPr lang="ru-RU" sz="2000" dirty="0"/>
              <a:t>1в, 1е -	  9:10</a:t>
            </a:r>
          </a:p>
          <a:p>
            <a:pPr marL="0" indent="0">
              <a:buNone/>
            </a:pPr>
            <a:r>
              <a:rPr lang="ru-RU" sz="2000" dirty="0"/>
              <a:t>2в, 2г -	  9:30</a:t>
            </a:r>
          </a:p>
          <a:p>
            <a:pPr marL="0" indent="0">
              <a:buNone/>
            </a:pPr>
            <a:r>
              <a:rPr lang="ru-RU" sz="2000" dirty="0"/>
              <a:t>2д, 3в-	  9:50</a:t>
            </a:r>
          </a:p>
          <a:p>
            <a:pPr marL="0" indent="0">
              <a:buNone/>
            </a:pPr>
            <a:r>
              <a:rPr lang="ru-RU" sz="2000" dirty="0"/>
              <a:t>3г, 3д-	  10:10</a:t>
            </a:r>
          </a:p>
          <a:p>
            <a:pPr marL="0" indent="0">
              <a:buNone/>
            </a:pPr>
            <a:r>
              <a:rPr lang="ru-RU" sz="2000" dirty="0"/>
              <a:t>4г - 	  10:30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6A0D8D-938A-44EB-9C65-29E1A9EA3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082" y="2840689"/>
            <a:ext cx="3312368" cy="24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17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6B251-2381-430B-8185-5B4B5681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Графік харчування 2025-2026 </a:t>
            </a:r>
            <a:r>
              <a:rPr lang="uk-UA" b="1" dirty="0" err="1">
                <a:solidFill>
                  <a:srgbClr val="FF0000"/>
                </a:solidFill>
              </a:rPr>
              <a:t>н.р</a:t>
            </a:r>
            <a:r>
              <a:rPr lang="uk-UA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00CE2-DA2E-4BD5-9DAD-828A2666C8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3600" b="1" dirty="0">
                <a:solidFill>
                  <a:srgbClr val="0070C0"/>
                </a:solidFill>
              </a:rPr>
              <a:t> Сніданки</a:t>
            </a:r>
          </a:p>
          <a:p>
            <a:r>
              <a:rPr lang="ru-RU" b="1" dirty="0"/>
              <a:t>1в, 1е -	</a:t>
            </a:r>
            <a:r>
              <a:rPr lang="ru-RU" b="1" dirty="0">
                <a:solidFill>
                  <a:srgbClr val="00B050"/>
                </a:solidFill>
              </a:rPr>
              <a:t> 9:10</a:t>
            </a:r>
          </a:p>
          <a:p>
            <a:r>
              <a:rPr lang="ru-RU" b="1" dirty="0"/>
              <a:t>2в, 2г -	 </a:t>
            </a:r>
            <a:r>
              <a:rPr lang="ru-RU" b="1" dirty="0">
                <a:solidFill>
                  <a:srgbClr val="00B050"/>
                </a:solidFill>
              </a:rPr>
              <a:t>9:30</a:t>
            </a:r>
          </a:p>
          <a:p>
            <a:r>
              <a:rPr lang="ru-RU" b="1" dirty="0"/>
              <a:t>2д, 3в -	 </a:t>
            </a:r>
            <a:r>
              <a:rPr lang="ru-RU" b="1" dirty="0">
                <a:solidFill>
                  <a:srgbClr val="00B050"/>
                </a:solidFill>
              </a:rPr>
              <a:t>9:50</a:t>
            </a:r>
          </a:p>
          <a:p>
            <a:r>
              <a:rPr lang="ru-RU" b="1" dirty="0"/>
              <a:t>3г, 3д -	 </a:t>
            </a:r>
            <a:r>
              <a:rPr lang="ru-RU" b="1" dirty="0">
                <a:solidFill>
                  <a:srgbClr val="00B050"/>
                </a:solidFill>
              </a:rPr>
              <a:t>10:10</a:t>
            </a:r>
          </a:p>
          <a:p>
            <a:r>
              <a:rPr lang="ru-RU" b="1" dirty="0"/>
              <a:t>4г - 	            </a:t>
            </a:r>
            <a:r>
              <a:rPr lang="ru-RU" b="1" dirty="0">
                <a:solidFill>
                  <a:srgbClr val="00B050"/>
                </a:solidFill>
              </a:rPr>
              <a:t>10:30</a:t>
            </a:r>
          </a:p>
          <a:p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353BFE7-A9DD-44A8-A10A-D12406C3FF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4000" b="1" dirty="0">
                <a:solidFill>
                  <a:srgbClr val="0070C0"/>
                </a:solidFill>
              </a:rPr>
              <a:t>    Обіди</a:t>
            </a:r>
          </a:p>
          <a:p>
            <a:r>
              <a:rPr lang="ru-RU" b="1" dirty="0"/>
              <a:t>1в, 1е -  </a:t>
            </a:r>
            <a:r>
              <a:rPr lang="ru-RU" b="1" dirty="0">
                <a:solidFill>
                  <a:srgbClr val="00B050"/>
                </a:solidFill>
              </a:rPr>
              <a:t>12:30</a:t>
            </a:r>
          </a:p>
          <a:p>
            <a:r>
              <a:rPr lang="ru-RU" b="1" dirty="0"/>
              <a:t>2в, 2г -   </a:t>
            </a:r>
            <a:r>
              <a:rPr lang="ru-RU" b="1" dirty="0">
                <a:solidFill>
                  <a:srgbClr val="00B050"/>
                </a:solidFill>
              </a:rPr>
              <a:t>12:50</a:t>
            </a:r>
          </a:p>
          <a:p>
            <a:r>
              <a:rPr lang="ru-RU" b="1" dirty="0"/>
              <a:t>2д, 3в -  </a:t>
            </a:r>
            <a:r>
              <a:rPr lang="ru-RU" b="1" dirty="0">
                <a:solidFill>
                  <a:srgbClr val="00B050"/>
                </a:solidFill>
              </a:rPr>
              <a:t>13:10</a:t>
            </a:r>
          </a:p>
          <a:p>
            <a:r>
              <a:rPr lang="ru-RU" b="1" dirty="0"/>
              <a:t>3г, 3д -   </a:t>
            </a:r>
            <a:r>
              <a:rPr lang="ru-RU" b="1" dirty="0">
                <a:solidFill>
                  <a:srgbClr val="00B050"/>
                </a:solidFill>
              </a:rPr>
              <a:t>13:30</a:t>
            </a:r>
          </a:p>
          <a:p>
            <a:r>
              <a:rPr lang="ru-RU" b="1" dirty="0"/>
              <a:t>4г -          </a:t>
            </a:r>
            <a:r>
              <a:rPr lang="ru-RU" b="1" dirty="0">
                <a:solidFill>
                  <a:srgbClr val="00B050"/>
                </a:solidFill>
              </a:rPr>
              <a:t>13:50</a:t>
            </a:r>
          </a:p>
          <a:p>
            <a:endParaRPr lang="uk-UA" b="1" dirty="0">
              <a:solidFill>
                <a:srgbClr val="0070C0"/>
              </a:solidFill>
            </a:endParaRPr>
          </a:p>
          <a:p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FB8F77-FD5B-4C21-B4AB-8D80F095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235" y="4405582"/>
            <a:ext cx="2784933" cy="208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11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/>
              <a:t>Графік харчування(обіди)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4294967295"/>
          </p:nvPr>
        </p:nvSpPr>
        <p:spPr>
          <a:xfrm>
            <a:off x="2639616" y="2121407"/>
            <a:ext cx="3168352" cy="360273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200" dirty="0" err="1"/>
              <a:t>Графік</a:t>
            </a:r>
            <a:r>
              <a:rPr lang="ru-RU" sz="2200" dirty="0"/>
              <a:t> </a:t>
            </a:r>
            <a:r>
              <a:rPr lang="ru-RU" sz="2200" dirty="0" err="1"/>
              <a:t>харчування</a:t>
            </a:r>
            <a:r>
              <a:rPr lang="ru-RU" sz="2200" dirty="0"/>
              <a:t>  (</a:t>
            </a:r>
            <a:r>
              <a:rPr lang="ru-RU" sz="2200" dirty="0" err="1"/>
              <a:t>обіди</a:t>
            </a:r>
            <a:r>
              <a:rPr lang="ru-RU" sz="2200" dirty="0"/>
              <a:t>) на 2024-2025 </a:t>
            </a:r>
            <a:r>
              <a:rPr lang="ru-RU" sz="2200" dirty="0" err="1"/>
              <a:t>н.р</a:t>
            </a:r>
            <a:r>
              <a:rPr lang="ru-RU" sz="2200" dirty="0"/>
              <a:t>. I корпус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600" dirty="0"/>
              <a:t>1а, 1б -  12:30</a:t>
            </a:r>
          </a:p>
          <a:p>
            <a:pPr marL="0" indent="0">
              <a:buNone/>
            </a:pPr>
            <a:r>
              <a:rPr lang="ru-RU" sz="2600" dirty="0"/>
              <a:t>1г, 1д  -  12:50</a:t>
            </a:r>
          </a:p>
          <a:p>
            <a:pPr marL="0" indent="0">
              <a:buNone/>
            </a:pPr>
            <a:r>
              <a:rPr lang="ru-RU" sz="2600" dirty="0"/>
              <a:t>2а, 2б -  13:10</a:t>
            </a:r>
          </a:p>
          <a:p>
            <a:pPr marL="0" indent="0">
              <a:buNone/>
            </a:pPr>
            <a:r>
              <a:rPr lang="ru-RU" sz="2600" dirty="0"/>
              <a:t>2е, 3а -  13:30</a:t>
            </a:r>
          </a:p>
          <a:p>
            <a:pPr marL="0" indent="0">
              <a:buNone/>
            </a:pPr>
            <a:r>
              <a:rPr lang="ru-RU" sz="2600" dirty="0"/>
              <a:t>3б, 4а -  13:50</a:t>
            </a:r>
          </a:p>
          <a:p>
            <a:pPr marL="0" indent="0">
              <a:buNone/>
            </a:pPr>
            <a:r>
              <a:rPr lang="ru-RU" sz="2600" dirty="0"/>
              <a:t>4б, 4в -   14:10</a:t>
            </a:r>
          </a:p>
          <a:p>
            <a:pPr marL="0" indent="0">
              <a:buNone/>
            </a:pPr>
            <a:r>
              <a:rPr lang="ru-RU" sz="2600" dirty="0"/>
              <a:t>4д -        14:30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4294967295"/>
          </p:nvPr>
        </p:nvSpPr>
        <p:spPr>
          <a:xfrm>
            <a:off x="6312024" y="2119313"/>
            <a:ext cx="3312368" cy="36052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/>
              <a:t>Графік</a:t>
            </a:r>
            <a:r>
              <a:rPr lang="ru-RU" sz="2000" dirty="0"/>
              <a:t> </a:t>
            </a:r>
            <a:r>
              <a:rPr lang="ru-RU" sz="2000" dirty="0" err="1"/>
              <a:t>харчування</a:t>
            </a:r>
            <a:r>
              <a:rPr lang="ru-RU" sz="2000" dirty="0"/>
              <a:t>  (</a:t>
            </a:r>
            <a:r>
              <a:rPr lang="ru-RU" sz="2000" dirty="0" err="1"/>
              <a:t>обіди</a:t>
            </a:r>
            <a:r>
              <a:rPr lang="ru-RU" sz="2000" dirty="0"/>
              <a:t>) на 2024-2025 </a:t>
            </a:r>
            <a:r>
              <a:rPr lang="ru-RU" sz="2000" dirty="0" err="1"/>
              <a:t>н.р</a:t>
            </a:r>
            <a:r>
              <a:rPr lang="ru-RU" sz="2000" dirty="0"/>
              <a:t>. II корпус</a:t>
            </a:r>
          </a:p>
          <a:p>
            <a:pPr marL="0" indent="0">
              <a:buNone/>
            </a:pPr>
            <a:r>
              <a:rPr lang="ru-RU" sz="2400" dirty="0"/>
              <a:t>1в, 1е -  12:30</a:t>
            </a:r>
          </a:p>
          <a:p>
            <a:pPr marL="0" indent="0">
              <a:buNone/>
            </a:pPr>
            <a:r>
              <a:rPr lang="ru-RU" sz="2400" dirty="0"/>
              <a:t>2в, 2г - 12:50</a:t>
            </a:r>
          </a:p>
          <a:p>
            <a:pPr marL="0" indent="0">
              <a:buNone/>
            </a:pPr>
            <a:r>
              <a:rPr lang="ru-RU" sz="2400" dirty="0"/>
              <a:t>2д, 3в -  13:10</a:t>
            </a:r>
          </a:p>
          <a:p>
            <a:pPr marL="0" indent="0">
              <a:buNone/>
            </a:pPr>
            <a:r>
              <a:rPr lang="ru-RU" sz="2400" dirty="0"/>
              <a:t>3г, 3д -  13:30</a:t>
            </a:r>
          </a:p>
          <a:p>
            <a:pPr marL="0" indent="0">
              <a:buNone/>
            </a:pPr>
            <a:r>
              <a:rPr lang="ru-RU" sz="2400" dirty="0"/>
              <a:t>4г -       13:50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D7950C-C567-4878-A203-A21B0DB77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269" y="3464151"/>
            <a:ext cx="3020358" cy="225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3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788" y="1"/>
            <a:ext cx="10626012" cy="1690688"/>
          </a:xfrm>
        </p:spPr>
        <p:txBody>
          <a:bodyPr/>
          <a:lstStyle/>
          <a:p>
            <a:r>
              <a:rPr lang="uk-UA" dirty="0"/>
              <a:t> </a:t>
            </a:r>
            <a:r>
              <a:rPr lang="uk-UA" b="1" dirty="0"/>
              <a:t>Соціальний паспорт: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uk-UA" sz="2400" dirty="0"/>
              <a:t>кожна категорія має бути обов’язково підтверджена(копія або фото документа)</a:t>
            </a:r>
          </a:p>
          <a:p>
            <a:pPr>
              <a:buFontTx/>
              <a:buChar char="-"/>
            </a:pPr>
            <a:r>
              <a:rPr lang="uk-UA" sz="2400" dirty="0">
                <a:solidFill>
                  <a:srgbClr val="FF0000"/>
                </a:solidFill>
              </a:rPr>
              <a:t>батьки є учасниками ООС (АТО ) 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rgbClr val="FF0000"/>
                </a:solidFill>
              </a:rPr>
              <a:t>батьки брали/</a:t>
            </a:r>
            <a:r>
              <a:rPr lang="ru-RU" sz="2400" dirty="0" err="1">
                <a:solidFill>
                  <a:srgbClr val="FF0000"/>
                </a:solidFill>
              </a:rPr>
              <a:t>беруть</a:t>
            </a:r>
            <a:r>
              <a:rPr lang="ru-RU" sz="2400" dirty="0">
                <a:solidFill>
                  <a:srgbClr val="FF0000"/>
                </a:solidFill>
              </a:rPr>
              <a:t> участь у заходах, </a:t>
            </a:r>
            <a:r>
              <a:rPr lang="ru-RU" sz="2400" dirty="0" err="1">
                <a:solidFill>
                  <a:srgbClr val="FF0000"/>
                </a:solidFill>
              </a:rPr>
              <a:t>необхідних</a:t>
            </a:r>
            <a:r>
              <a:rPr lang="ru-RU" sz="2400" dirty="0">
                <a:solidFill>
                  <a:srgbClr val="FF0000"/>
                </a:solidFill>
              </a:rPr>
              <a:t> для </a:t>
            </a:r>
            <a:r>
              <a:rPr lang="ru-RU" sz="2400" dirty="0" err="1">
                <a:solidFill>
                  <a:srgbClr val="FF0000"/>
                </a:solidFill>
              </a:rPr>
              <a:t>забезпечення</a:t>
            </a:r>
            <a:r>
              <a:rPr lang="ru-RU" sz="2400" dirty="0">
                <a:solidFill>
                  <a:srgbClr val="FF0000"/>
                </a:solidFill>
              </a:rPr>
              <a:t> оборони </a:t>
            </a:r>
            <a:r>
              <a:rPr lang="ru-RU" sz="2400" dirty="0" err="1">
                <a:solidFill>
                  <a:srgbClr val="FF0000"/>
                </a:solidFill>
              </a:rPr>
              <a:t>України</a:t>
            </a:r>
            <a:r>
              <a:rPr lang="ru-RU" sz="2400" dirty="0">
                <a:solidFill>
                  <a:srgbClr val="FF0000"/>
                </a:solidFill>
              </a:rPr>
              <a:t>, </a:t>
            </a:r>
            <a:r>
              <a:rPr lang="ru-RU" sz="2400" dirty="0" err="1">
                <a:solidFill>
                  <a:srgbClr val="FF0000"/>
                </a:solidFill>
              </a:rPr>
              <a:t>захисту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безпеки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населення</a:t>
            </a:r>
            <a:r>
              <a:rPr lang="ru-RU" sz="2400" dirty="0">
                <a:solidFill>
                  <a:srgbClr val="FF0000"/>
                </a:solidFill>
              </a:rPr>
              <a:t> та </a:t>
            </a:r>
            <a:r>
              <a:rPr lang="ru-RU" sz="2400" dirty="0" err="1">
                <a:solidFill>
                  <a:srgbClr val="FF0000"/>
                </a:solidFill>
              </a:rPr>
              <a:t>інтересів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держави</a:t>
            </a:r>
            <a:r>
              <a:rPr lang="ru-RU" sz="2400" dirty="0">
                <a:solidFill>
                  <a:srgbClr val="FF0000"/>
                </a:solidFill>
              </a:rPr>
              <a:t> у </a:t>
            </a:r>
            <a:r>
              <a:rPr lang="ru-RU" sz="2400" dirty="0" err="1">
                <a:solidFill>
                  <a:srgbClr val="FF0000"/>
                </a:solidFill>
              </a:rPr>
              <a:t>зв’язку</a:t>
            </a:r>
            <a:r>
              <a:rPr lang="ru-RU" sz="2400" dirty="0">
                <a:solidFill>
                  <a:srgbClr val="FF0000"/>
                </a:solidFill>
              </a:rPr>
              <a:t> з </a:t>
            </a:r>
            <a:r>
              <a:rPr lang="ru-RU" sz="2400" dirty="0" err="1">
                <a:solidFill>
                  <a:srgbClr val="FF0000"/>
                </a:solidFill>
              </a:rPr>
              <a:t>військовою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агресією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російської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федерації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проти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України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rgbClr val="FF0000"/>
                </a:solidFill>
              </a:rPr>
              <a:t> з числа </a:t>
            </a:r>
            <a:r>
              <a:rPr lang="ru-RU" sz="2400" dirty="0" err="1">
                <a:solidFill>
                  <a:srgbClr val="FF0000"/>
                </a:solidFill>
              </a:rPr>
              <a:t>осіб</a:t>
            </a:r>
            <a:r>
              <a:rPr lang="ru-RU" sz="2400" dirty="0">
                <a:solidFill>
                  <a:srgbClr val="FF0000"/>
                </a:solidFill>
              </a:rPr>
              <a:t>, </a:t>
            </a:r>
            <a:r>
              <a:rPr lang="ru-RU" sz="2400" dirty="0" err="1">
                <a:solidFill>
                  <a:srgbClr val="FF0000"/>
                </a:solidFill>
              </a:rPr>
              <a:t>визначених</a:t>
            </a:r>
            <a:r>
              <a:rPr lang="ru-RU" sz="2400" dirty="0">
                <a:solidFill>
                  <a:srgbClr val="FF0000"/>
                </a:solidFill>
              </a:rPr>
              <a:t> у </a:t>
            </a:r>
            <a:r>
              <a:rPr lang="ru-RU" sz="2400" dirty="0" err="1">
                <a:solidFill>
                  <a:srgbClr val="FF0000"/>
                </a:solidFill>
              </a:rPr>
              <a:t>статтях</a:t>
            </a:r>
            <a:r>
              <a:rPr lang="ru-RU" sz="2400" dirty="0">
                <a:solidFill>
                  <a:srgbClr val="FF0000"/>
                </a:solidFill>
              </a:rPr>
              <a:t> 10 та 10(1) ЗУ "Про статус </a:t>
            </a:r>
            <a:r>
              <a:rPr lang="ru-RU" sz="2400" dirty="0" err="1">
                <a:solidFill>
                  <a:srgbClr val="FF0000"/>
                </a:solidFill>
              </a:rPr>
              <a:t>ветеранів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війни</a:t>
            </a:r>
            <a:r>
              <a:rPr lang="ru-RU" sz="2400" dirty="0">
                <a:solidFill>
                  <a:srgbClr val="FF0000"/>
                </a:solidFill>
              </a:rPr>
              <a:t>, </a:t>
            </a:r>
            <a:r>
              <a:rPr lang="ru-RU" sz="2400" dirty="0" err="1">
                <a:solidFill>
                  <a:srgbClr val="FF0000"/>
                </a:solidFill>
              </a:rPr>
              <a:t>гарантії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їх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соціального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захисту</a:t>
            </a:r>
            <a:r>
              <a:rPr lang="ru-RU" sz="2400" dirty="0">
                <a:solidFill>
                  <a:srgbClr val="FF0000"/>
                </a:solidFill>
              </a:rPr>
              <a:t>" (</a:t>
            </a:r>
            <a:r>
              <a:rPr lang="ru-RU" sz="2400" dirty="0" err="1">
                <a:solidFill>
                  <a:srgbClr val="FF0000"/>
                </a:solidFill>
              </a:rPr>
              <a:t>сім'ї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загиблих</a:t>
            </a:r>
            <a:r>
              <a:rPr lang="ru-RU" sz="2400" dirty="0">
                <a:solidFill>
                  <a:srgbClr val="FF0000"/>
                </a:solidFill>
              </a:rPr>
              <a:t>(</a:t>
            </a:r>
            <a:r>
              <a:rPr lang="ru-RU" sz="2400" dirty="0" err="1">
                <a:solidFill>
                  <a:srgbClr val="FF0000"/>
                </a:solidFill>
              </a:rPr>
              <a:t>померлих</a:t>
            </a:r>
            <a:r>
              <a:rPr lang="ru-RU" sz="2400" dirty="0">
                <a:solidFill>
                  <a:srgbClr val="FF0000"/>
                </a:solidFill>
              </a:rPr>
              <a:t>), пропавших </a:t>
            </a:r>
            <a:r>
              <a:rPr lang="ru-RU" sz="2400" dirty="0" err="1">
                <a:solidFill>
                  <a:srgbClr val="FF0000"/>
                </a:solidFill>
              </a:rPr>
              <a:t>безвісти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Захисників</a:t>
            </a:r>
            <a:r>
              <a:rPr lang="ru-RU" sz="2400" dirty="0">
                <a:solidFill>
                  <a:srgbClr val="FF0000"/>
                </a:solidFill>
              </a:rPr>
              <a:t> і </a:t>
            </a:r>
            <a:r>
              <a:rPr lang="ru-RU" sz="2400" dirty="0" err="1">
                <a:solidFill>
                  <a:srgbClr val="FF0000"/>
                </a:solidFill>
              </a:rPr>
              <a:t>Захисниць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України</a:t>
            </a:r>
            <a:r>
              <a:rPr lang="ru-RU" sz="2400" dirty="0">
                <a:solidFill>
                  <a:srgbClr val="FF0000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ru-RU" sz="2400" dirty="0" err="1"/>
              <a:t>інформувати</a:t>
            </a:r>
            <a:r>
              <a:rPr lang="ru-RU" sz="2400" dirty="0"/>
              <a:t> у </a:t>
            </a:r>
            <a:r>
              <a:rPr lang="ru-RU" sz="2400" dirty="0" err="1"/>
              <a:t>випадку</a:t>
            </a:r>
            <a:r>
              <a:rPr lang="ru-RU" sz="2400" dirty="0"/>
              <a:t> </a:t>
            </a:r>
            <a:r>
              <a:rPr lang="ru-RU" sz="2400" dirty="0" err="1"/>
              <a:t>змін</a:t>
            </a:r>
            <a:endParaRPr lang="ru-RU" sz="2400" dirty="0"/>
          </a:p>
          <a:p>
            <a:pPr marL="0" indent="0">
              <a:buNone/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22822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2CEEA82A-D8C3-40CD-A340-D9F78A3F6B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4046656"/>
              </p:ext>
            </p:extLst>
          </p:nvPr>
        </p:nvGraphicFramePr>
        <p:xfrm>
          <a:off x="503853" y="623318"/>
          <a:ext cx="5934268" cy="2805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6442">
                  <a:extLst>
                    <a:ext uri="{9D8B030D-6E8A-4147-A177-3AD203B41FA5}">
                      <a16:colId xmlns:a16="http://schemas.microsoft.com/office/drawing/2014/main" val="573308583"/>
                    </a:ext>
                  </a:extLst>
                </a:gridCol>
                <a:gridCol w="2206532">
                  <a:extLst>
                    <a:ext uri="{9D8B030D-6E8A-4147-A177-3AD203B41FA5}">
                      <a16:colId xmlns:a16="http://schemas.microsoft.com/office/drawing/2014/main" val="3902847931"/>
                    </a:ext>
                  </a:extLst>
                </a:gridCol>
                <a:gridCol w="2151294">
                  <a:extLst>
                    <a:ext uri="{9D8B030D-6E8A-4147-A177-3AD203B41FA5}">
                      <a16:colId xmlns:a16="http://schemas.microsoft.com/office/drawing/2014/main" val="2597560883"/>
                    </a:ext>
                  </a:extLst>
                </a:gridCol>
              </a:tblGrid>
              <a:tr h="263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20845" algn="ctr"/>
                          <a:tab pos="7806690" algn="l"/>
                        </a:tabLst>
                      </a:pPr>
                      <a:r>
                        <a:rPr lang="ru-RU" sz="1600">
                          <a:effectLst/>
                        </a:rPr>
                        <a:t>День тижня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20845" algn="ctr"/>
                          <a:tab pos="7806690" algn="l"/>
                        </a:tabLst>
                      </a:pPr>
                      <a:r>
                        <a:rPr lang="ru-RU" sz="1600">
                          <a:effectLst/>
                        </a:rPr>
                        <a:t>Черговий вчитель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20845" algn="ctr"/>
                          <a:tab pos="7806690" algn="l"/>
                        </a:tabLst>
                      </a:pPr>
                      <a:r>
                        <a:rPr lang="uk-UA" sz="1600">
                          <a:effectLst/>
                        </a:rPr>
                        <a:t>Адміністрація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2717744"/>
                  </a:ext>
                </a:extLst>
              </a:tr>
              <a:tr h="263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 dirty="0">
                          <a:effectLst/>
                        </a:rPr>
                        <a:t>Понеділок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>
                          <a:effectLst/>
                        </a:rPr>
                        <a:t>Шпак Л.А.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>
                          <a:effectLst/>
                        </a:rPr>
                        <a:t>Шот О.Б.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7240731"/>
                  </a:ext>
                </a:extLst>
              </a:tr>
              <a:tr h="671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 dirty="0">
                          <a:effectLst/>
                        </a:rPr>
                        <a:t>Вівторок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 dirty="0" err="1">
                          <a:effectLst/>
                        </a:rPr>
                        <a:t>Оленюк</a:t>
                      </a:r>
                      <a:r>
                        <a:rPr lang="uk-UA" sz="1600" dirty="0">
                          <a:effectLst/>
                        </a:rPr>
                        <a:t> У.В.</a:t>
                      </a:r>
                      <a:endParaRPr lang="uk-UA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 dirty="0" err="1">
                          <a:effectLst/>
                        </a:rPr>
                        <a:t>Пігрух</a:t>
                      </a:r>
                      <a:r>
                        <a:rPr lang="uk-UA" sz="1600" dirty="0">
                          <a:effectLst/>
                        </a:rPr>
                        <a:t> О.В.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>
                          <a:effectLst/>
                        </a:rPr>
                        <a:t>Андрушко Л.М.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4799818"/>
                  </a:ext>
                </a:extLst>
              </a:tr>
              <a:tr h="671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>
                          <a:effectLst/>
                        </a:rPr>
                        <a:t>Середа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 dirty="0" err="1">
                          <a:effectLst/>
                        </a:rPr>
                        <a:t>Коромець</a:t>
                      </a:r>
                      <a:r>
                        <a:rPr lang="uk-UA" sz="1600" dirty="0">
                          <a:effectLst/>
                        </a:rPr>
                        <a:t> Г.С.</a:t>
                      </a:r>
                      <a:endParaRPr lang="uk-UA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>
                          <a:effectLst/>
                        </a:rPr>
                        <a:t>Секрет Г.А.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1166727"/>
                  </a:ext>
                </a:extLst>
              </a:tr>
              <a:tr h="671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>
                          <a:effectLst/>
                        </a:rPr>
                        <a:t>Четвер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>
                          <a:effectLst/>
                        </a:rPr>
                        <a:t>Сольська С.М.</a:t>
                      </a:r>
                      <a:endParaRPr lang="uk-UA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>
                          <a:effectLst/>
                        </a:rPr>
                        <a:t>Дуліба Р.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>
                          <a:effectLst/>
                        </a:rPr>
                        <a:t>Кураш І.П.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9370344"/>
                  </a:ext>
                </a:extLst>
              </a:tr>
              <a:tr h="263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>
                          <a:effectLst/>
                        </a:rPr>
                        <a:t>П`ятниця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>
                          <a:effectLst/>
                        </a:rPr>
                        <a:t>Пак Л.І.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 dirty="0" err="1">
                          <a:effectLst/>
                        </a:rPr>
                        <a:t>Майорчак</a:t>
                      </a:r>
                      <a:r>
                        <a:rPr lang="uk-UA" sz="1600" dirty="0">
                          <a:effectLst/>
                        </a:rPr>
                        <a:t> І.В.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3915048"/>
                  </a:ext>
                </a:extLst>
              </a:tr>
            </a:tbl>
          </a:graphicData>
        </a:graphic>
      </p:graphicFrame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20593BF5-0E69-4758-90C4-B2353539BB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540881"/>
              </p:ext>
            </p:extLst>
          </p:nvPr>
        </p:nvGraphicFramePr>
        <p:xfrm>
          <a:off x="4264090" y="4000407"/>
          <a:ext cx="6419462" cy="2539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0703">
                  <a:extLst>
                    <a:ext uri="{9D8B030D-6E8A-4147-A177-3AD203B41FA5}">
                      <a16:colId xmlns:a16="http://schemas.microsoft.com/office/drawing/2014/main" val="3721211669"/>
                    </a:ext>
                  </a:extLst>
                </a:gridCol>
                <a:gridCol w="2215377">
                  <a:extLst>
                    <a:ext uri="{9D8B030D-6E8A-4147-A177-3AD203B41FA5}">
                      <a16:colId xmlns:a16="http://schemas.microsoft.com/office/drawing/2014/main" val="3388090336"/>
                    </a:ext>
                  </a:extLst>
                </a:gridCol>
                <a:gridCol w="2453382">
                  <a:extLst>
                    <a:ext uri="{9D8B030D-6E8A-4147-A177-3AD203B41FA5}">
                      <a16:colId xmlns:a16="http://schemas.microsoft.com/office/drawing/2014/main" val="2521323686"/>
                    </a:ext>
                  </a:extLst>
                </a:gridCol>
              </a:tblGrid>
              <a:tr h="434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20845" algn="ctr"/>
                          <a:tab pos="7806690" algn="l"/>
                        </a:tabLst>
                      </a:pPr>
                      <a:r>
                        <a:rPr lang="ru-RU" sz="1800">
                          <a:effectLst/>
                        </a:rPr>
                        <a:t>День тижня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20845" algn="ctr"/>
                          <a:tab pos="7806690" algn="l"/>
                        </a:tabLst>
                      </a:pPr>
                      <a:r>
                        <a:rPr lang="ru-RU" sz="1800" dirty="0" err="1">
                          <a:effectLst/>
                        </a:rPr>
                        <a:t>Черговий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вчитель</a:t>
                      </a:r>
                      <a:endParaRPr lang="uk-UA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20845" algn="ctr"/>
                          <a:tab pos="7806690" algn="l"/>
                        </a:tabLs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20845" algn="ctr"/>
                          <a:tab pos="7806690" algn="l"/>
                        </a:tabLst>
                      </a:pPr>
                      <a:r>
                        <a:rPr lang="uk-UA" sz="1800">
                          <a:effectLst/>
                        </a:rPr>
                        <a:t>Адміністрація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5947961"/>
                  </a:ext>
                </a:extLst>
              </a:tr>
              <a:tr h="204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Понеділок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Нагорнюк М.І.,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 dirty="0" err="1">
                          <a:effectLst/>
                        </a:rPr>
                        <a:t>Шот</a:t>
                      </a:r>
                      <a:r>
                        <a:rPr lang="uk-UA" sz="1800" dirty="0">
                          <a:effectLst/>
                        </a:rPr>
                        <a:t> О.Б.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6210619"/>
                  </a:ext>
                </a:extLst>
              </a:tr>
              <a:tr h="204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Вівторок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Панчук Т.Б.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Андрушко Л.М.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5190685"/>
                  </a:ext>
                </a:extLst>
              </a:tr>
              <a:tr h="204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Середа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Щигельська</a:t>
                      </a:r>
                      <a:r>
                        <a:rPr lang="uk-UA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Л.Р.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Секрет Г.А.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0817456"/>
                  </a:ext>
                </a:extLst>
              </a:tr>
              <a:tr h="421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Четвер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Каталах Н.В. Шенбор І.Я.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Кураш І.П.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99715"/>
                  </a:ext>
                </a:extLst>
              </a:tr>
              <a:tr h="204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П`ятниця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>
                          <a:effectLst/>
                        </a:rPr>
                        <a:t>Кріль О.Я.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47595" algn="l"/>
                        </a:tabLst>
                      </a:pPr>
                      <a:r>
                        <a:rPr lang="uk-UA" sz="1800" dirty="0" err="1">
                          <a:effectLst/>
                        </a:rPr>
                        <a:t>Майорчак</a:t>
                      </a:r>
                      <a:r>
                        <a:rPr lang="uk-UA" sz="1800" dirty="0">
                          <a:effectLst/>
                        </a:rPr>
                        <a:t> І.В.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85672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10D4EE-59DB-4A97-AC69-64487E1B7B55}"/>
              </a:ext>
            </a:extLst>
          </p:cNvPr>
          <p:cNvSpPr txBox="1"/>
          <p:nvPr/>
        </p:nvSpPr>
        <p:spPr>
          <a:xfrm>
            <a:off x="961053" y="158620"/>
            <a:ext cx="357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Корпус №1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A93F1-BBF2-4FA7-94B1-1FD047CDF34C}"/>
              </a:ext>
            </a:extLst>
          </p:cNvPr>
          <p:cNvSpPr txBox="1"/>
          <p:nvPr/>
        </p:nvSpPr>
        <p:spPr>
          <a:xfrm>
            <a:off x="7781731" y="3219061"/>
            <a:ext cx="264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Корпус №2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3D9A5-338A-4729-9598-3889BC815B10}"/>
              </a:ext>
            </a:extLst>
          </p:cNvPr>
          <p:cNvSpPr txBox="1"/>
          <p:nvPr/>
        </p:nvSpPr>
        <p:spPr>
          <a:xfrm>
            <a:off x="7968343" y="527952"/>
            <a:ext cx="335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Графік чергування вчителів  на перерві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B9806-420D-4AFB-A2EB-42AAEB513B76}"/>
              </a:ext>
            </a:extLst>
          </p:cNvPr>
          <p:cNvSpPr txBox="1"/>
          <p:nvPr/>
        </p:nvSpPr>
        <p:spPr>
          <a:xfrm>
            <a:off x="3135087" y="0"/>
            <a:ext cx="5868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Функціональні </a:t>
            </a:r>
            <a:r>
              <a:rPr lang="uk-UA" sz="3600" dirty="0" err="1"/>
              <a:t>обов</a:t>
            </a:r>
            <a:r>
              <a:rPr lang="en-US" sz="3600" dirty="0"/>
              <a:t>`</a:t>
            </a:r>
            <a:r>
              <a:rPr lang="uk-UA" sz="3600" dirty="0" err="1"/>
              <a:t>язки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736155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465" y="102638"/>
            <a:ext cx="10832841" cy="942392"/>
          </a:xfrm>
        </p:spPr>
        <p:txBody>
          <a:bodyPr/>
          <a:lstStyle/>
          <a:p>
            <a:r>
              <a:rPr lang="uk-UA" dirty="0"/>
              <a:t>ОЦІНЮВАННЯ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2" y="765110"/>
            <a:ext cx="11038114" cy="60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667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33265"/>
            <a:ext cx="10439400" cy="1567543"/>
          </a:xfrm>
        </p:spPr>
        <p:txBody>
          <a:bodyPr/>
          <a:lstStyle/>
          <a:p>
            <a:pPr algn="ctr"/>
            <a:r>
              <a:rPr lang="uk-UA" b="1" u="sng" dirty="0"/>
              <a:t>Формувальне оцінювання</a:t>
            </a:r>
            <a:endParaRPr lang="en-US" b="1" u="sng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69167" y="1166327"/>
            <a:ext cx="10784633" cy="5010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dirty="0"/>
              <a:t> - відстеження особистісного розвитку учнів (спостереження за навчально-пізнавальною діяльністю)</a:t>
            </a:r>
          </a:p>
          <a:p>
            <a:pPr marL="0" indent="0">
              <a:buNone/>
            </a:pPr>
            <a:r>
              <a:rPr lang="uk-UA" dirty="0"/>
              <a:t> - алгоритм (формулювання навчальних цілей, визначення критеріїв оцінювання, </a:t>
            </a:r>
            <a:r>
              <a:rPr lang="uk-UA" dirty="0" err="1"/>
              <a:t>самооцінювання</a:t>
            </a:r>
            <a:r>
              <a:rPr lang="uk-UA" dirty="0"/>
              <a:t> та </a:t>
            </a:r>
            <a:r>
              <a:rPr lang="uk-UA" dirty="0" err="1"/>
              <a:t>взаємооцінювання</a:t>
            </a:r>
            <a:r>
              <a:rPr lang="uk-UA" dirty="0"/>
              <a:t>, рефлексія(аналіз), корекція виконаної роботи)</a:t>
            </a:r>
          </a:p>
          <a:p>
            <a:pPr marL="0" indent="0">
              <a:buNone/>
            </a:pPr>
            <a:r>
              <a:rPr lang="uk-UA" dirty="0"/>
              <a:t> - оцінювальні судження (прогрес учнів, поради щодо подолання утруднень, досягнутий результат)</a:t>
            </a:r>
          </a:p>
          <a:p>
            <a:pPr marL="0" indent="0">
              <a:buNone/>
            </a:pPr>
            <a:r>
              <a:rPr lang="uk-UA" dirty="0"/>
              <a:t> - інформування батьків (індивідуальні зустрічі, у робочих зошитах, інші носії </a:t>
            </a:r>
            <a:r>
              <a:rPr lang="uk-UA" dirty="0" err="1"/>
              <a:t>зворотнього</a:t>
            </a:r>
            <a:r>
              <a:rPr lang="uk-UA" dirty="0"/>
              <a:t> зв’язку)</a:t>
            </a:r>
          </a:p>
          <a:p>
            <a:pPr marL="0" indent="0">
              <a:buNone/>
            </a:pPr>
            <a:r>
              <a:rPr lang="uk-UA" dirty="0"/>
              <a:t> - тематичні </a:t>
            </a:r>
            <a:r>
              <a:rPr lang="uk-UA" dirty="0" err="1"/>
              <a:t>діагностувальні</a:t>
            </a:r>
            <a:r>
              <a:rPr lang="uk-UA" dirty="0"/>
              <a:t> роботи (усні, письмові, практичні, з використанням електронних ресурсів) – результат – оцінювальні судження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3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3B7B6-2886-4D17-901E-0ECD70A00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51" y="365126"/>
            <a:ext cx="10728649" cy="773210"/>
          </a:xfrm>
        </p:spPr>
        <p:txBody>
          <a:bodyPr/>
          <a:lstStyle/>
          <a:p>
            <a:r>
              <a:rPr lang="uk-UA" dirty="0"/>
              <a:t>Опитування 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823A3E-02CF-4571-B4BE-EBCF67EF6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90261"/>
            <a:ext cx="10896600" cy="1035698"/>
          </a:xfrm>
        </p:spPr>
        <p:txBody>
          <a:bodyPr>
            <a:normAutofit/>
          </a:bodyPr>
          <a:lstStyle/>
          <a:p>
            <a:r>
              <a:rPr lang="uk-UA" dirty="0"/>
              <a:t>Хто із вас одружився влітку?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C32B40-2F72-40DB-800A-109DFE6B4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376" y="2080727"/>
            <a:ext cx="3952272" cy="455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4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err="1"/>
              <a:t>Рівні</a:t>
            </a:r>
            <a:r>
              <a:rPr b="1" dirty="0"/>
              <a:t> </a:t>
            </a:r>
            <a:r>
              <a:rPr b="1" dirty="0" err="1"/>
              <a:t>досягнень</a:t>
            </a:r>
            <a:r>
              <a:rPr b="1" dirty="0"/>
              <a:t> (3–4 </a:t>
            </a:r>
            <a:r>
              <a:rPr b="1" dirty="0" err="1"/>
              <a:t>класи</a:t>
            </a:r>
            <a:r>
              <a:rPr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444135" cy="4351338"/>
          </a:xfrm>
        </p:spPr>
        <p:txBody>
          <a:bodyPr/>
          <a:lstStyle/>
          <a:p>
            <a:r>
              <a:rPr dirty="0"/>
              <a:t>🌟 </a:t>
            </a:r>
            <a:r>
              <a:rPr dirty="0" err="1"/>
              <a:t>Високий</a:t>
            </a:r>
            <a:r>
              <a:rPr dirty="0"/>
              <a:t> – </a:t>
            </a:r>
            <a:r>
              <a:rPr dirty="0" err="1"/>
              <a:t>самостійно</a:t>
            </a:r>
            <a:r>
              <a:rPr dirty="0"/>
              <a:t>, </a:t>
            </a:r>
            <a:r>
              <a:rPr dirty="0" err="1"/>
              <a:t>творчо</a:t>
            </a:r>
            <a:r>
              <a:rPr dirty="0"/>
              <a:t> </a:t>
            </a:r>
            <a:r>
              <a:rPr dirty="0" err="1"/>
              <a:t>виконує</a:t>
            </a:r>
            <a:r>
              <a:rPr dirty="0"/>
              <a:t> </a:t>
            </a:r>
            <a:r>
              <a:rPr dirty="0" err="1"/>
              <a:t>завдання</a:t>
            </a:r>
            <a:endParaRPr dirty="0"/>
          </a:p>
          <a:p>
            <a:r>
              <a:rPr dirty="0"/>
              <a:t>👍 </a:t>
            </a:r>
            <a:r>
              <a:rPr dirty="0" err="1"/>
              <a:t>Достатній</a:t>
            </a:r>
            <a:r>
              <a:rPr dirty="0"/>
              <a:t> – </a:t>
            </a:r>
            <a:r>
              <a:rPr dirty="0" err="1"/>
              <a:t>виконує</a:t>
            </a:r>
            <a:r>
              <a:rPr dirty="0"/>
              <a:t> </a:t>
            </a:r>
            <a:r>
              <a:rPr dirty="0" err="1"/>
              <a:t>правильно</a:t>
            </a:r>
            <a:r>
              <a:rPr dirty="0"/>
              <a:t>, </a:t>
            </a:r>
            <a:r>
              <a:rPr dirty="0" err="1"/>
              <a:t>іноді</a:t>
            </a:r>
            <a:r>
              <a:rPr dirty="0"/>
              <a:t> </a:t>
            </a:r>
            <a:r>
              <a:rPr dirty="0" err="1"/>
              <a:t>потребує</a:t>
            </a:r>
            <a:r>
              <a:rPr dirty="0"/>
              <a:t> </a:t>
            </a:r>
            <a:r>
              <a:rPr dirty="0" err="1"/>
              <a:t>допомоги</a:t>
            </a:r>
            <a:endParaRPr dirty="0"/>
          </a:p>
          <a:p>
            <a:r>
              <a:rPr dirty="0"/>
              <a:t>✏ </a:t>
            </a:r>
            <a:r>
              <a:rPr dirty="0" err="1"/>
              <a:t>Середній</a:t>
            </a:r>
            <a:r>
              <a:rPr dirty="0"/>
              <a:t> – </a:t>
            </a:r>
            <a:r>
              <a:rPr dirty="0" err="1"/>
              <a:t>працює</a:t>
            </a:r>
            <a:r>
              <a:rPr dirty="0"/>
              <a:t> з </a:t>
            </a:r>
            <a:r>
              <a:rPr dirty="0" err="1"/>
              <a:t>допомогою</a:t>
            </a:r>
            <a:r>
              <a:rPr dirty="0"/>
              <a:t> </a:t>
            </a:r>
            <a:r>
              <a:rPr dirty="0" err="1"/>
              <a:t>вчителя</a:t>
            </a:r>
            <a:r>
              <a:rPr dirty="0"/>
              <a:t>, </a:t>
            </a:r>
            <a:r>
              <a:rPr dirty="0" err="1"/>
              <a:t>робить</a:t>
            </a:r>
            <a:r>
              <a:rPr dirty="0"/>
              <a:t> </a:t>
            </a:r>
            <a:r>
              <a:rPr dirty="0" err="1"/>
              <a:t>помилки</a:t>
            </a:r>
            <a:endParaRPr dirty="0"/>
          </a:p>
          <a:p>
            <a:r>
              <a:rPr dirty="0"/>
              <a:t>🌱 </a:t>
            </a:r>
            <a:r>
              <a:rPr dirty="0" err="1"/>
              <a:t>Початковий</a:t>
            </a:r>
            <a:r>
              <a:rPr dirty="0"/>
              <a:t> – </a:t>
            </a:r>
            <a:r>
              <a:rPr dirty="0" err="1"/>
              <a:t>лише</a:t>
            </a:r>
            <a:r>
              <a:rPr dirty="0"/>
              <a:t> </a:t>
            </a:r>
            <a:r>
              <a:rPr dirty="0" err="1"/>
              <a:t>починає</a:t>
            </a:r>
            <a:r>
              <a:rPr dirty="0"/>
              <a:t> </a:t>
            </a:r>
            <a:r>
              <a:rPr dirty="0" err="1"/>
              <a:t>засвоювати</a:t>
            </a:r>
            <a:r>
              <a:rPr dirty="0"/>
              <a:t> </a:t>
            </a:r>
            <a:r>
              <a:rPr dirty="0" err="1"/>
              <a:t>матеріал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537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465E625-04DE-48C0-B5C9-010E51B75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0070C0"/>
                </a:solidFill>
                <a:latin typeface="Arial Black" panose="020B0A04020102020204" pitchFamily="34" charset="0"/>
              </a:rPr>
              <a:t>Розміщення в укритті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82423A-E43A-46C3-A4CC-5B9E1E3E0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64" y="1346148"/>
            <a:ext cx="4795934" cy="27296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4569C1-218E-45EB-B4BF-BB1FE928E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95" y="4005566"/>
            <a:ext cx="4645572" cy="27403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F2BB87-79B7-47B5-B77B-09653C9CA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6" y="1346148"/>
            <a:ext cx="4261139" cy="30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03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918" y="1"/>
            <a:ext cx="11504645" cy="877078"/>
          </a:xfrm>
        </p:spPr>
        <p:txBody>
          <a:bodyPr>
            <a:normAutofit/>
          </a:bodyPr>
          <a:lstStyle/>
          <a:p>
            <a:r>
              <a:rPr lang="uk-UA" sz="2400" b="1" dirty="0"/>
              <a:t>Помічники, які супроводжують класи в укриття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79919" y="718457"/>
            <a:ext cx="10208570" cy="6598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       </a:t>
            </a:r>
            <a:r>
              <a:rPr lang="ru-RU" sz="1600" dirty="0"/>
              <a:t>1-А    </a:t>
            </a:r>
            <a:r>
              <a:rPr lang="ru-RU" sz="1600" dirty="0" err="1"/>
              <a:t>асистент</a:t>
            </a:r>
            <a:r>
              <a:rPr lang="ru-RU" sz="1600" dirty="0"/>
              <a:t>                                     3-А   </a:t>
            </a:r>
            <a:r>
              <a:rPr lang="ru-RU" sz="1600" dirty="0" err="1"/>
              <a:t>асистент</a:t>
            </a:r>
            <a:r>
              <a:rPr lang="ru-RU" sz="1600" dirty="0"/>
              <a:t> </a:t>
            </a:r>
          </a:p>
          <a:p>
            <a:pPr marL="0" indent="0">
              <a:buNone/>
            </a:pPr>
            <a:r>
              <a:rPr lang="ru-RU" sz="1600" dirty="0"/>
              <a:t>           1-Б    </a:t>
            </a:r>
            <a:r>
              <a:rPr lang="ru-RU" sz="1600" dirty="0" err="1"/>
              <a:t>асистент</a:t>
            </a:r>
            <a:r>
              <a:rPr lang="ru-RU" sz="1600" dirty="0"/>
              <a:t>                                     3-Б  </a:t>
            </a:r>
            <a:r>
              <a:rPr lang="ru-RU" sz="1600" dirty="0" err="1"/>
              <a:t>Оленюк</a:t>
            </a:r>
            <a:r>
              <a:rPr lang="ru-RU" sz="1600" dirty="0"/>
              <a:t> У.В.</a:t>
            </a:r>
          </a:p>
          <a:p>
            <a:pPr marL="0" indent="0">
              <a:buNone/>
            </a:pPr>
            <a:r>
              <a:rPr lang="ru-RU" sz="1600" dirty="0"/>
              <a:t>           1-В    </a:t>
            </a:r>
            <a:r>
              <a:rPr lang="ru-RU" sz="1600" dirty="0" err="1"/>
              <a:t>асистент</a:t>
            </a:r>
            <a:r>
              <a:rPr lang="ru-RU" sz="1600" dirty="0"/>
              <a:t>                                     3-В   </a:t>
            </a:r>
            <a:r>
              <a:rPr lang="ru-RU" sz="1600" dirty="0" err="1"/>
              <a:t>Пігрух</a:t>
            </a:r>
            <a:r>
              <a:rPr lang="ru-RU" sz="1600" dirty="0"/>
              <a:t> О.В.</a:t>
            </a:r>
          </a:p>
          <a:p>
            <a:pPr marL="0" indent="0">
              <a:buNone/>
            </a:pPr>
            <a:r>
              <a:rPr lang="ru-RU" sz="1600" dirty="0"/>
              <a:t>           1- Г   </a:t>
            </a:r>
            <a:r>
              <a:rPr lang="ru-RU" sz="1600" dirty="0" err="1"/>
              <a:t>асистент</a:t>
            </a:r>
            <a:r>
              <a:rPr lang="ru-RU" sz="1600" dirty="0"/>
              <a:t>                                      3-Г    </a:t>
            </a:r>
            <a:r>
              <a:rPr lang="ru-RU" sz="1600" dirty="0" err="1"/>
              <a:t>асистент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           1-Д   Шпак Л.А.                                    3-Д   </a:t>
            </a:r>
            <a:r>
              <a:rPr lang="ru-RU" sz="1600" dirty="0" err="1"/>
              <a:t>Когут</a:t>
            </a:r>
            <a:r>
              <a:rPr lang="ru-RU" sz="1600" dirty="0"/>
              <a:t> О.О.</a:t>
            </a:r>
          </a:p>
          <a:p>
            <a:pPr marL="0" indent="0">
              <a:buNone/>
            </a:pPr>
            <a:r>
              <a:rPr lang="ru-RU" sz="1600" dirty="0"/>
              <a:t>           1-Е    </a:t>
            </a:r>
            <a:r>
              <a:rPr lang="ru-RU" sz="1600" dirty="0" err="1"/>
              <a:t>Кріль</a:t>
            </a:r>
            <a:r>
              <a:rPr lang="ru-RU" sz="1600" dirty="0"/>
              <a:t> О.Я.                                    4-А   </a:t>
            </a:r>
            <a:r>
              <a:rPr lang="ru-RU" sz="1600" dirty="0" err="1"/>
              <a:t>асистент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           2-А   </a:t>
            </a:r>
            <a:r>
              <a:rPr lang="ru-RU" sz="1600" dirty="0" err="1"/>
              <a:t>асистент</a:t>
            </a:r>
            <a:r>
              <a:rPr lang="ru-RU" sz="1600" dirty="0"/>
              <a:t>                                       4-Б   </a:t>
            </a:r>
            <a:r>
              <a:rPr lang="ru-RU" sz="1600" dirty="0" err="1"/>
              <a:t>асистент</a:t>
            </a:r>
            <a:r>
              <a:rPr lang="ru-RU" sz="1600" dirty="0"/>
              <a:t> </a:t>
            </a:r>
          </a:p>
          <a:p>
            <a:pPr marL="0" indent="0">
              <a:buNone/>
            </a:pPr>
            <a:r>
              <a:rPr lang="ru-RU" sz="1600" dirty="0"/>
              <a:t>           2-Б    </a:t>
            </a:r>
            <a:r>
              <a:rPr lang="ru-RU" sz="1600" dirty="0" err="1"/>
              <a:t>асистент</a:t>
            </a:r>
            <a:r>
              <a:rPr lang="ru-RU" sz="1600" dirty="0"/>
              <a:t>                                      4-В   Пак Л.М.</a:t>
            </a:r>
          </a:p>
          <a:p>
            <a:pPr marL="0" indent="0">
              <a:buNone/>
            </a:pPr>
            <a:r>
              <a:rPr lang="ru-RU" sz="1600" dirty="0"/>
              <a:t>           2-В    </a:t>
            </a:r>
            <a:r>
              <a:rPr lang="ru-RU" sz="1600" dirty="0" err="1"/>
              <a:t>асистент</a:t>
            </a:r>
            <a:r>
              <a:rPr lang="ru-RU" sz="1600" dirty="0"/>
              <a:t>                                      4-Г   </a:t>
            </a:r>
            <a:r>
              <a:rPr lang="ru-RU" sz="1600" dirty="0" err="1"/>
              <a:t>Нагорнюк</a:t>
            </a:r>
            <a:r>
              <a:rPr lang="ru-RU" sz="1600" dirty="0"/>
              <a:t> М.І. </a:t>
            </a:r>
          </a:p>
          <a:p>
            <a:pPr marL="0" indent="0">
              <a:buNone/>
            </a:pPr>
            <a:r>
              <a:rPr lang="ru-RU" sz="1600" dirty="0"/>
              <a:t>           2-Г    </a:t>
            </a:r>
            <a:r>
              <a:rPr lang="ru-RU" sz="1600" dirty="0" err="1"/>
              <a:t>асистент</a:t>
            </a:r>
            <a:r>
              <a:rPr lang="ru-RU" sz="1600" dirty="0"/>
              <a:t>                                      4-Д   </a:t>
            </a:r>
            <a:r>
              <a:rPr lang="ru-RU" sz="1600" dirty="0" err="1"/>
              <a:t>асистент</a:t>
            </a:r>
            <a:r>
              <a:rPr lang="ru-RU" sz="1600" dirty="0"/>
              <a:t> </a:t>
            </a:r>
          </a:p>
          <a:p>
            <a:pPr marL="0" indent="0">
              <a:buNone/>
            </a:pPr>
            <a:r>
              <a:rPr lang="ru-RU" sz="1600" dirty="0"/>
              <a:t>           2-Д   </a:t>
            </a:r>
            <a:r>
              <a:rPr lang="ru-RU" sz="1600" dirty="0" err="1"/>
              <a:t>асистент</a:t>
            </a:r>
            <a:r>
              <a:rPr lang="ru-RU" sz="1600" dirty="0"/>
              <a:t> </a:t>
            </a:r>
          </a:p>
          <a:p>
            <a:pPr marL="0" indent="0">
              <a:buNone/>
            </a:pPr>
            <a:r>
              <a:rPr lang="ru-RU" sz="1600" dirty="0"/>
              <a:t>           2-Е    </a:t>
            </a:r>
            <a:r>
              <a:rPr lang="ru-RU" sz="1600" dirty="0" err="1"/>
              <a:t>асистент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uk-UA" b="1" dirty="0"/>
              <a:t>Відповідальні в укритті:</a:t>
            </a:r>
          </a:p>
          <a:p>
            <a:pPr marL="0" indent="0">
              <a:buNone/>
            </a:pPr>
            <a:r>
              <a:rPr lang="uk-UA" sz="1400" dirty="0"/>
              <a:t>1 укриття – Цісар О.І.</a:t>
            </a:r>
          </a:p>
          <a:p>
            <a:pPr marL="0" indent="0">
              <a:buNone/>
            </a:pPr>
            <a:r>
              <a:rPr lang="uk-UA" sz="1400" dirty="0"/>
              <a:t>2 укриття – </a:t>
            </a:r>
            <a:r>
              <a:rPr lang="uk-UA" sz="1400" dirty="0" err="1"/>
              <a:t>Панчук</a:t>
            </a:r>
            <a:r>
              <a:rPr lang="uk-UA" sz="1400" dirty="0"/>
              <a:t> Т.Б.</a:t>
            </a:r>
          </a:p>
          <a:p>
            <a:pPr marL="0" indent="0">
              <a:buNone/>
            </a:pPr>
            <a:r>
              <a:rPr lang="uk-UA" sz="1400" dirty="0"/>
              <a:t>3 укриття – </a:t>
            </a:r>
            <a:r>
              <a:rPr lang="uk-UA" sz="1400" dirty="0" err="1"/>
              <a:t>Мацелюх</a:t>
            </a:r>
            <a:r>
              <a:rPr lang="uk-UA" sz="1400" dirty="0"/>
              <a:t> О.С.</a:t>
            </a: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516931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7EDE0B-2DF2-41BE-8E7B-4444C76FB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70C0"/>
                </a:solidFill>
                <a:latin typeface="Arial Black" panose="020B0A04020102020204" pitchFamily="34" charset="0"/>
              </a:rPr>
              <a:t>1вересня - «День знань» – 9.00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BB9F5410-1EED-4CA4-B3BC-B4B2E833E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3730"/>
            <a:ext cx="5074328" cy="31743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корпус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Збір першокласників на алеї , яка веде до внутрішнього дворика перед актовою залою о  8.45.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Урочистий захід до школи о 9.00. </a:t>
            </a: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(від класу мати 4 рушники, табличку з назвою класу)</a:t>
            </a:r>
          </a:p>
          <a:p>
            <a:pPr>
              <a:buFont typeface="Wingdings" panose="05000000000000000000" pitchFamily="2" charset="2"/>
              <a:buChar char="v"/>
            </a:pP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AEE1530-7EA4-471F-91D9-4E32C9ECA7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корпус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яка  перед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вікнами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Наталі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Кобрин о  8.45.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9.00.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рушників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табличку з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назвою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класу)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7D7954B-5D04-417A-8F0A-32CCA4167BEC}"/>
              </a:ext>
            </a:extLst>
          </p:cNvPr>
          <p:cNvSpPr/>
          <p:nvPr/>
        </p:nvSpPr>
        <p:spPr>
          <a:xfrm>
            <a:off x="932155" y="5264458"/>
            <a:ext cx="11061577" cy="1228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Для </a:t>
            </a:r>
            <a:r>
              <a:rPr lang="ru-RU" sz="3600" b="1" dirty="0" err="1"/>
              <a:t>учнів</a:t>
            </a:r>
            <a:r>
              <a:rPr lang="ru-RU" sz="3600" b="1" dirty="0"/>
              <a:t> 2-4 </a:t>
            </a:r>
            <a:r>
              <a:rPr lang="ru-RU" sz="3600" b="1" dirty="0" err="1"/>
              <a:t>класів</a:t>
            </a:r>
            <a:r>
              <a:rPr lang="ru-RU" sz="3600" b="1" dirty="0"/>
              <a:t> </a:t>
            </a:r>
            <a:r>
              <a:rPr lang="ru-RU" sz="3600" b="1" dirty="0" err="1"/>
              <a:t>навчання</a:t>
            </a:r>
            <a:r>
              <a:rPr lang="ru-RU" sz="3600" b="1" dirty="0"/>
              <a:t> </a:t>
            </a:r>
            <a:r>
              <a:rPr lang="ru-RU" sz="3600" b="1" dirty="0" err="1"/>
              <a:t>розпочнеться</a:t>
            </a:r>
            <a:r>
              <a:rPr lang="ru-RU" sz="3600" b="1" dirty="0"/>
              <a:t> о 8.30</a:t>
            </a:r>
          </a:p>
        </p:txBody>
      </p:sp>
    </p:spTree>
    <p:extLst>
      <p:ext uri="{BB962C8B-B14F-4D97-AF65-F5344CB8AC3E}">
        <p14:creationId xmlns:p14="http://schemas.microsoft.com/office/powerpoint/2010/main" val="130457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69486B1-0611-430E-A762-DC80D5F0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70C0"/>
                </a:solidFill>
                <a:latin typeface="Arial Black" panose="020B0A04020102020204" pitchFamily="34" charset="0"/>
              </a:rPr>
              <a:t>Локації на «День знань» 1 вересня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6767BE9A-632F-47AA-A8A0-61B1EA58D6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C00000"/>
                </a:solidFill>
              </a:rPr>
              <a:t>І корпус</a:t>
            </a:r>
          </a:p>
          <a:p>
            <a:r>
              <a:rPr lang="uk-UA" dirty="0">
                <a:solidFill>
                  <a:srgbClr val="00B050"/>
                </a:solidFill>
              </a:rPr>
              <a:t>Локація Люби Шпак</a:t>
            </a:r>
          </a:p>
          <a:p>
            <a:pPr marL="0" indent="0">
              <a:buNone/>
            </a:pPr>
            <a:r>
              <a:rPr lang="uk-UA" dirty="0"/>
              <a:t>(фотографує Галя </a:t>
            </a:r>
            <a:r>
              <a:rPr lang="uk-UA" dirty="0" err="1"/>
              <a:t>Коромець</a:t>
            </a:r>
            <a:r>
              <a:rPr lang="uk-UA" dirty="0"/>
              <a:t>)</a:t>
            </a:r>
          </a:p>
          <a:p>
            <a:r>
              <a:rPr lang="uk-UA" dirty="0">
                <a:solidFill>
                  <a:srgbClr val="00B050"/>
                </a:solidFill>
              </a:rPr>
              <a:t>Локація Леся Цісар, </a:t>
            </a:r>
            <a:r>
              <a:rPr lang="uk-UA" dirty="0" err="1">
                <a:solidFill>
                  <a:srgbClr val="00B050"/>
                </a:solidFill>
              </a:rPr>
              <a:t>Тереса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 err="1">
                <a:solidFill>
                  <a:srgbClr val="00B050"/>
                </a:solidFill>
              </a:rPr>
              <a:t>Панчук</a:t>
            </a:r>
            <a:endParaRPr lang="uk-UA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uk-UA" dirty="0"/>
              <a:t>(фотографує Лариса Пак)</a:t>
            </a:r>
          </a:p>
          <a:p>
            <a:r>
              <a:rPr lang="uk-UA" dirty="0" err="1">
                <a:solidFill>
                  <a:srgbClr val="00B050"/>
                </a:solidFill>
              </a:rPr>
              <a:t>Фотозона</a:t>
            </a:r>
            <a:r>
              <a:rPr lang="uk-UA" dirty="0">
                <a:solidFill>
                  <a:srgbClr val="00B050"/>
                </a:solidFill>
              </a:rPr>
              <a:t> корпус І</a:t>
            </a:r>
          </a:p>
          <a:p>
            <a:pPr marL="0" indent="0">
              <a:buNone/>
            </a:pPr>
            <a:r>
              <a:rPr lang="uk-UA" dirty="0"/>
              <a:t>(фотографує Ліля </a:t>
            </a:r>
            <a:r>
              <a:rPr lang="uk-UA" dirty="0" err="1"/>
              <a:t>Щигельська</a:t>
            </a:r>
            <a:r>
              <a:rPr lang="uk-UA" dirty="0"/>
              <a:t>)</a:t>
            </a:r>
          </a:p>
          <a:p>
            <a:pPr marL="0" indent="0">
              <a:buNone/>
            </a:pPr>
            <a:r>
              <a:rPr lang="uk-UA" dirty="0">
                <a:solidFill>
                  <a:srgbClr val="00B050"/>
                </a:solidFill>
              </a:rPr>
              <a:t>Вхід першокласників І корпус </a:t>
            </a:r>
            <a:r>
              <a:rPr lang="uk-UA" dirty="0"/>
              <a:t>фотографує Оля Когут 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03C5B55-EE45-46E8-97ED-8AC03E7693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C00000"/>
                </a:solidFill>
              </a:rPr>
              <a:t>ІІ корпус</a:t>
            </a:r>
          </a:p>
          <a:p>
            <a:r>
              <a:rPr lang="uk-UA" dirty="0">
                <a:solidFill>
                  <a:srgbClr val="00B050"/>
                </a:solidFill>
              </a:rPr>
              <a:t>Локація Олега </a:t>
            </a:r>
            <a:r>
              <a:rPr lang="uk-UA" dirty="0" err="1">
                <a:solidFill>
                  <a:srgbClr val="00B050"/>
                </a:solidFill>
              </a:rPr>
              <a:t>Пігруха</a:t>
            </a:r>
            <a:endParaRPr lang="uk-UA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uk-UA" dirty="0"/>
              <a:t>(фотографує  Мар’яна </a:t>
            </a:r>
            <a:r>
              <a:rPr lang="uk-UA" dirty="0" err="1"/>
              <a:t>Нагорнюк</a:t>
            </a:r>
            <a:r>
              <a:rPr lang="uk-UA" dirty="0"/>
              <a:t>)</a:t>
            </a:r>
          </a:p>
          <a:p>
            <a:r>
              <a:rPr lang="uk-UA" dirty="0">
                <a:solidFill>
                  <a:srgbClr val="00B050"/>
                </a:solidFill>
              </a:rPr>
              <a:t>Локація Олі Кріль</a:t>
            </a:r>
          </a:p>
          <a:p>
            <a:pPr marL="0" indent="0">
              <a:buNone/>
            </a:pPr>
            <a:r>
              <a:rPr lang="uk-UA" dirty="0"/>
              <a:t>(фотографує Іра </a:t>
            </a:r>
            <a:r>
              <a:rPr lang="uk-UA" dirty="0" err="1"/>
              <a:t>Шенбор</a:t>
            </a:r>
            <a:r>
              <a:rPr lang="uk-UA" dirty="0"/>
              <a:t> )</a:t>
            </a:r>
          </a:p>
          <a:p>
            <a:endParaRPr lang="uk-UA" dirty="0"/>
          </a:p>
          <a:p>
            <a:r>
              <a:rPr lang="ru-RU" dirty="0" err="1">
                <a:solidFill>
                  <a:srgbClr val="00B050"/>
                </a:solidFill>
              </a:rPr>
              <a:t>Вхід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першокласників</a:t>
            </a:r>
            <a:r>
              <a:rPr lang="ru-RU" dirty="0">
                <a:solidFill>
                  <a:srgbClr val="00B050"/>
                </a:solidFill>
              </a:rPr>
              <a:t> ІІ корпус </a:t>
            </a:r>
            <a:r>
              <a:rPr lang="ru-RU" dirty="0"/>
              <a:t>(</a:t>
            </a:r>
            <a:r>
              <a:rPr lang="ru-RU" dirty="0" err="1"/>
              <a:t>фотографує</a:t>
            </a:r>
            <a:r>
              <a:rPr lang="ru-RU" dirty="0"/>
              <a:t> </a:t>
            </a:r>
            <a:r>
              <a:rPr lang="ru-RU" dirty="0" err="1"/>
              <a:t>Уляна</a:t>
            </a:r>
            <a:r>
              <a:rPr lang="ru-RU" dirty="0"/>
              <a:t> </a:t>
            </a:r>
            <a:r>
              <a:rPr lang="ru-RU" dirty="0" err="1"/>
              <a:t>Оленюк</a:t>
            </a:r>
            <a:r>
              <a:rPr lang="ru-RU" dirty="0"/>
              <a:t>)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49946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1EF731AE-7290-4A6B-823E-A87EDEE249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52" y="281149"/>
            <a:ext cx="5645020" cy="6487411"/>
          </a:xfrm>
        </p:spPr>
      </p:pic>
    </p:spTree>
    <p:extLst>
      <p:ext uri="{BB962C8B-B14F-4D97-AF65-F5344CB8AC3E}">
        <p14:creationId xmlns:p14="http://schemas.microsoft.com/office/powerpoint/2010/main" val="3038658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6145DDE-D621-4720-9BCC-2051F4C88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b="1" dirty="0">
                <a:solidFill>
                  <a:srgbClr val="C00000"/>
                </a:solidFill>
                <a:latin typeface="Arial Black" panose="020B0A04020102020204" pitchFamily="34" charset="0"/>
              </a:rPr>
              <a:t>Увага! Обов’язково!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CD684BC2-A1E1-4A2D-90B4-2307FD78BE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b="1" dirty="0"/>
              <a:t>Кожного ранку о </a:t>
            </a:r>
            <a:r>
              <a:rPr lang="uk-UA" b="1" dirty="0">
                <a:solidFill>
                  <a:srgbClr val="C00000"/>
                </a:solidFill>
              </a:rPr>
              <a:t>9.00</a:t>
            </a:r>
            <a:r>
              <a:rPr lang="uk-UA" b="1" dirty="0"/>
              <a:t> вшановуємо  пам’ять тих, хто загинув унаслідок нападу російської федерації на Україну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73AE826-54B4-4246-9CD4-1114722729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b="1" dirty="0"/>
              <a:t>Кожного понеділка піднімаємо прапор біля І корпусу.</a:t>
            </a:r>
          </a:p>
          <a:p>
            <a:r>
              <a:rPr lang="uk-UA" b="1" dirty="0"/>
              <a:t>Починаємо з 2-А. Кожного тижня посуваємось на 1 букву</a:t>
            </a:r>
          </a:p>
          <a:p>
            <a:pPr marL="0" indent="0">
              <a:buNone/>
            </a:pPr>
            <a:r>
              <a:rPr lang="uk-UA" b="1" dirty="0"/>
              <a:t>(2-Б, 2-В……).</a:t>
            </a:r>
          </a:p>
          <a:p>
            <a:r>
              <a:rPr lang="uk-UA" b="1" dirty="0"/>
              <a:t>Озвучення Паламарчук З.І.</a:t>
            </a:r>
          </a:p>
        </p:txBody>
      </p:sp>
    </p:spTree>
    <p:extLst>
      <p:ext uri="{BB962C8B-B14F-4D97-AF65-F5344CB8AC3E}">
        <p14:creationId xmlns:p14="http://schemas.microsoft.com/office/powerpoint/2010/main" val="3439671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B01C3-B79C-4285-8756-B4A4D7E7E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РОБОТА В ГРУПАХ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564DF8-A6C4-4E1F-B7E7-4F0A28BA6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98" y="1690688"/>
            <a:ext cx="10775302" cy="4486275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Прочитайте інструкцію та виконайте завдання:</a:t>
            </a:r>
          </a:p>
          <a:p>
            <a:pPr marL="514350" indent="-514350">
              <a:buAutoNum type="arabicPeriod"/>
            </a:pPr>
            <a:r>
              <a:rPr lang="uk-UA" dirty="0"/>
              <a:t>Привітайтеся з колегами, яких давно не бачили. </a:t>
            </a:r>
          </a:p>
          <a:p>
            <a:pPr marL="514350" indent="-514350">
              <a:buAutoNum type="arabicPeriod"/>
            </a:pPr>
            <a:r>
              <a:rPr lang="uk-UA" dirty="0"/>
              <a:t>Зробіть спільне фото/селфі біля банера або на іншій локації, яка вам до вподоби.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uk-UA" dirty="0"/>
              <a:t>Поспілкуйтеся за кавою;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uk-UA" dirty="0"/>
              <a:t>Опрацюйте  розділ плану роботи школи.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uk-UA" dirty="0"/>
              <a:t>Оберіть спікера для представлення роботи групи і поверніться до зали.</a:t>
            </a:r>
          </a:p>
          <a:p>
            <a:pPr marL="0" indent="0">
              <a:buNone/>
            </a:pPr>
            <a:r>
              <a:rPr lang="uk-UA" dirty="0"/>
              <a:t>6.  Візьміть маркери і наліпки, напишіть свої побажання, прикріпіть на </a:t>
            </a:r>
            <a:r>
              <a:rPr lang="uk-UA" dirty="0" err="1"/>
              <a:t>фліпчарт</a:t>
            </a:r>
            <a:r>
              <a:rPr lang="uk-UA" dirty="0"/>
              <a:t>. </a:t>
            </a:r>
          </a:p>
          <a:p>
            <a:pPr marL="0" indent="0">
              <a:buNone/>
            </a:pPr>
            <a:br>
              <a:rPr lang="uk-UA" dirty="0"/>
            </a:br>
            <a:endParaRPr lang="uk-UA" dirty="0"/>
          </a:p>
          <a:p>
            <a:pPr marL="514350" indent="-514350">
              <a:buAutoNum type="arabicPeriod"/>
            </a:pP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DB930F-D738-45B0-AC1A-1E47CD96F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016" y="177185"/>
            <a:ext cx="2185908" cy="22809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6DC7B5-0E33-449E-8801-B470E9E84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706" y="5125324"/>
            <a:ext cx="1959429" cy="16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5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A816C-F320-4B3F-9B95-B0C37D86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11" y="111967"/>
            <a:ext cx="11045890" cy="1091683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Поділ на групи (Час 30 хв)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834FB33-510D-44B9-AAC5-3645A7BA9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12" y="1203651"/>
            <a:ext cx="11174962" cy="5113272"/>
          </a:xfrm>
        </p:spPr>
        <p:txBody>
          <a:bodyPr>
            <a:normAutofit/>
          </a:bodyPr>
          <a:lstStyle/>
          <a:p>
            <a:r>
              <a:rPr lang="uk-UA" dirty="0"/>
              <a:t>Вчителі 1-2 </a:t>
            </a:r>
            <a:r>
              <a:rPr lang="uk-UA" dirty="0" err="1"/>
              <a:t>кл</a:t>
            </a:r>
            <a:r>
              <a:rPr lang="uk-UA" dirty="0"/>
              <a:t>., </a:t>
            </a:r>
            <a:r>
              <a:rPr lang="uk-UA" dirty="0" err="1"/>
              <a:t>Каталах</a:t>
            </a:r>
            <a:r>
              <a:rPr lang="uk-UA" dirty="0"/>
              <a:t> Н.В., </a:t>
            </a:r>
            <a:r>
              <a:rPr lang="uk-UA" dirty="0" err="1"/>
              <a:t>Сольська</a:t>
            </a:r>
            <a:r>
              <a:rPr lang="uk-UA" dirty="0"/>
              <a:t> С.М.– </a:t>
            </a:r>
            <a:r>
              <a:rPr lang="uk-UA" b="1" dirty="0"/>
              <a:t>в класі 2-Е </a:t>
            </a:r>
            <a:r>
              <a:rPr lang="uk-UA" b="1" dirty="0" err="1"/>
              <a:t>кл</a:t>
            </a:r>
            <a:r>
              <a:rPr lang="uk-UA" b="1" dirty="0"/>
              <a:t>. </a:t>
            </a:r>
          </a:p>
          <a:p>
            <a:r>
              <a:rPr lang="uk-UA" b="1" dirty="0" err="1"/>
              <a:t>Фалюти</a:t>
            </a:r>
            <a:r>
              <a:rPr lang="uk-UA" b="1" dirty="0"/>
              <a:t> О.П.  </a:t>
            </a:r>
            <a:r>
              <a:rPr lang="uk-UA" b="1" i="1" dirty="0"/>
              <a:t>(Педагогічні кадри) </a:t>
            </a:r>
            <a:r>
              <a:rPr lang="uk-UA" b="1" i="1" dirty="0" err="1"/>
              <a:t>Кураш</a:t>
            </a:r>
            <a:r>
              <a:rPr lang="uk-UA" b="1" i="1" dirty="0"/>
              <a:t> І.П.</a:t>
            </a:r>
          </a:p>
          <a:p>
            <a:r>
              <a:rPr lang="uk-UA" dirty="0"/>
              <a:t>3-4 класи,., </a:t>
            </a:r>
            <a:r>
              <a:rPr lang="uk-UA" dirty="0" err="1"/>
              <a:t>Коромець</a:t>
            </a:r>
            <a:r>
              <a:rPr lang="uk-UA" dirty="0"/>
              <a:t> Г.С., </a:t>
            </a:r>
            <a:r>
              <a:rPr lang="uk-UA" dirty="0" err="1"/>
              <a:t>Щигельська</a:t>
            </a:r>
            <a:r>
              <a:rPr lang="uk-UA" dirty="0"/>
              <a:t> Л.Р., Сорока В.І.– </a:t>
            </a:r>
            <a:r>
              <a:rPr lang="uk-UA" b="1" dirty="0"/>
              <a:t>в 3-А </a:t>
            </a:r>
            <a:r>
              <a:rPr lang="uk-UA" b="1" dirty="0" err="1"/>
              <a:t>кл</a:t>
            </a:r>
            <a:r>
              <a:rPr lang="uk-UA" b="1" dirty="0"/>
              <a:t>.</a:t>
            </a:r>
          </a:p>
          <a:p>
            <a:pPr marL="0" indent="0">
              <a:buNone/>
            </a:pPr>
            <a:r>
              <a:rPr lang="uk-UA" b="1" dirty="0"/>
              <a:t> Сидор О.З. </a:t>
            </a:r>
            <a:r>
              <a:rPr lang="uk-UA" b="1" i="1" dirty="0"/>
              <a:t>(Управлінські процеси)  Андрушко Л.М.</a:t>
            </a:r>
          </a:p>
          <a:p>
            <a:r>
              <a:rPr lang="uk-UA" dirty="0"/>
              <a:t>Вчителі </a:t>
            </a:r>
            <a:r>
              <a:rPr lang="uk-UA" dirty="0" err="1"/>
              <a:t>англ.мови</a:t>
            </a:r>
            <a:r>
              <a:rPr lang="uk-UA" dirty="0"/>
              <a:t>, фізичного виховання та музичного мистецтва, керівник гуртка– </a:t>
            </a:r>
            <a:r>
              <a:rPr lang="uk-UA" b="1" dirty="0"/>
              <a:t>в 1-А </a:t>
            </a:r>
            <a:r>
              <a:rPr lang="uk-UA" b="1" dirty="0" err="1"/>
              <a:t>кл</a:t>
            </a:r>
            <a:r>
              <a:rPr lang="uk-UA" b="1" dirty="0"/>
              <a:t>. Кушка О.Є. </a:t>
            </a:r>
            <a:r>
              <a:rPr lang="uk-UA" b="1" i="1" dirty="0"/>
              <a:t>(</a:t>
            </a:r>
            <a:r>
              <a:rPr lang="uk-UA" b="1" i="1" dirty="0" err="1"/>
              <a:t>Оцінюванння</a:t>
            </a:r>
            <a:r>
              <a:rPr lang="uk-UA" b="1" i="1" dirty="0"/>
              <a:t>) </a:t>
            </a:r>
            <a:r>
              <a:rPr lang="uk-UA" b="1" i="1" dirty="0" err="1"/>
              <a:t>Майорчак</a:t>
            </a:r>
            <a:r>
              <a:rPr lang="uk-UA" b="1" i="1" dirty="0"/>
              <a:t> І.В.</a:t>
            </a:r>
          </a:p>
          <a:p>
            <a:r>
              <a:rPr lang="uk-UA" dirty="0"/>
              <a:t>Асистенти вчителів та вихователі ГПД – </a:t>
            </a:r>
            <a:r>
              <a:rPr lang="uk-UA" b="1" dirty="0"/>
              <a:t>в 4-В </a:t>
            </a:r>
            <a:r>
              <a:rPr lang="uk-UA" b="1" dirty="0" err="1"/>
              <a:t>кл</a:t>
            </a:r>
            <a:r>
              <a:rPr lang="uk-UA" b="1" dirty="0"/>
              <a:t>. </a:t>
            </a:r>
            <a:r>
              <a:rPr lang="uk-UA" b="1" dirty="0" err="1"/>
              <a:t>Янчишин</a:t>
            </a:r>
            <a:r>
              <a:rPr lang="uk-UA" b="1" dirty="0"/>
              <a:t> І.В. </a:t>
            </a:r>
            <a:r>
              <a:rPr lang="uk-UA" b="1" i="1" u="sng" dirty="0"/>
              <a:t>(Освітнє середовище)  </a:t>
            </a:r>
            <a:r>
              <a:rPr lang="uk-UA" b="1" i="1" u="sng" dirty="0" err="1"/>
              <a:t>Шот</a:t>
            </a:r>
            <a:r>
              <a:rPr lang="uk-UA" b="1" i="1" u="sng" dirty="0"/>
              <a:t> О.Б.</a:t>
            </a:r>
          </a:p>
          <a:p>
            <a:endParaRPr lang="uk-UA" b="1" i="1" u="sng" dirty="0"/>
          </a:p>
          <a:p>
            <a:pPr>
              <a:buFontTx/>
              <a:buChar char="-"/>
            </a:pP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4FEB3E-2DA0-4F52-81E5-51F301956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57" y="4659891"/>
            <a:ext cx="2575250" cy="208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65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CABDC-AC98-4E33-8C68-08DF4A17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Хто був на морі?</a:t>
            </a:r>
            <a:br>
              <a:rPr lang="uk-UA" dirty="0"/>
            </a:br>
            <a:endParaRPr lang="uk-UA" dirty="0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6B8F9859-7E0F-42FB-9D11-C966A86AD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7082" y="1364117"/>
            <a:ext cx="6141098" cy="43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8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B42B1-3009-4389-B205-C79DEAF0A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Хто активно відпочивав влітку? (Гори, байдарки, парашут, велосипед)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3BA3D4-6948-4769-A483-1FF0D6503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78579"/>
            <a:ext cx="4144347" cy="3615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CDC50-05CC-4605-BF76-0ABAED946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269" y="2202024"/>
            <a:ext cx="4749282" cy="375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4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ABDC1-C1B1-444C-ADFA-ADBA6A30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Хто виконав завдання і прочитав хоча б одну із книг?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70A6D8-A2A3-42D3-A625-D4BFB0E55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36" y="1510723"/>
            <a:ext cx="2512685" cy="32211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8D5CD3-FD38-4F07-B427-8F7C9EA22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584" y="3421050"/>
            <a:ext cx="2243716" cy="33115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FF10F-E361-416A-805E-D7813A3C3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458" y="1027906"/>
            <a:ext cx="2619869" cy="37039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13593B-60E0-498D-A271-F1EF343CE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506" y="868193"/>
            <a:ext cx="2373591" cy="3826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4917D-5006-4F69-BAF5-822D65789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837" y="3662976"/>
            <a:ext cx="2118544" cy="30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5B5EA-C0F6-4874-8C1E-FEE898C6B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73139" cy="773210"/>
          </a:xfrm>
        </p:spPr>
        <p:txBody>
          <a:bodyPr>
            <a:normAutofit fontScale="90000"/>
          </a:bodyPr>
          <a:lstStyle/>
          <a:p>
            <a:r>
              <a:rPr lang="uk-UA" dirty="0"/>
              <a:t>Хто долучився до прибирання шкільного подвір’я?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E9ADF8-8079-49AE-860A-67E507B13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4958" y="1668124"/>
            <a:ext cx="3347466" cy="47067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9A5D63-B319-4E6F-93F2-D4B8106B2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861" y="1007707"/>
            <a:ext cx="4039705" cy="26383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5B486E-BF9F-427C-99B3-4F1F5A69F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041" y="3782827"/>
            <a:ext cx="2981453" cy="27753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98D529-C340-439D-B2E8-323BE0850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577" y="1763487"/>
            <a:ext cx="3647583" cy="44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6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757CD-D9AE-4870-8FC4-267E38F4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Цікаві елементи </a:t>
            </a:r>
            <a:r>
              <a:rPr lang="uk-UA" dirty="0" err="1">
                <a:solidFill>
                  <a:srgbClr val="FF0000"/>
                </a:solidFill>
                <a:latin typeface="Arial Black" panose="020B0A04020102020204" pitchFamily="34" charset="0"/>
              </a:rPr>
              <a:t>інтерєру</a:t>
            </a:r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8386089-DFBA-4995-881B-97734351F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1" y="1573698"/>
            <a:ext cx="5587489" cy="4481869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27AB76-FAF0-4A0C-9937-70742F4D1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173" y="1587693"/>
            <a:ext cx="5975827" cy="448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70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E0765-FCCE-4B29-9965-1D97CD0DB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Цікаві елементи </a:t>
            </a:r>
            <a:r>
              <a:rPr lang="uk-UA" dirty="0" err="1">
                <a:solidFill>
                  <a:srgbClr val="FF0000"/>
                </a:solidFill>
                <a:latin typeface="Arial Black" panose="020B0A04020102020204" pitchFamily="34" charset="0"/>
              </a:rPr>
              <a:t>інтерєру</a:t>
            </a:r>
            <a:endParaRPr lang="uk-UA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DD27B8D-6364-49D1-A7D6-63E729ACE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1" y="1690688"/>
            <a:ext cx="2620277" cy="196520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B16F8A-34F7-4406-A150-6D0D2D98C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712" y="1311449"/>
            <a:ext cx="4223586" cy="31676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E59113-09CC-4C95-83D9-3E0C88D27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3" y="4157791"/>
            <a:ext cx="3219385" cy="20543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114DD49-BD0B-4876-9079-5E7440CC7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71" y="1324557"/>
            <a:ext cx="3657667" cy="31676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362DFA-BBAB-4FF3-90A7-D8645363BD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63" y="4256694"/>
            <a:ext cx="3404663" cy="25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581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2226</Words>
  <Application>Microsoft Office PowerPoint</Application>
  <PresentationFormat>Широкий екран</PresentationFormat>
  <Paragraphs>297</Paragraphs>
  <Slides>38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38</vt:i4>
      </vt:variant>
    </vt:vector>
  </HeadingPairs>
  <TitlesOfParts>
    <vt:vector size="47" baseType="lpstr">
      <vt:lpstr>Aptos</vt:lpstr>
      <vt:lpstr>Aptos Display</vt:lpstr>
      <vt:lpstr>Arial</vt:lpstr>
      <vt:lpstr>Arial Black</vt:lpstr>
      <vt:lpstr>Calibri</vt:lpstr>
      <vt:lpstr>Helvetica</vt:lpstr>
      <vt:lpstr>Times New Roman</vt:lpstr>
      <vt:lpstr>Wingdings</vt:lpstr>
      <vt:lpstr>Тема Office</vt:lpstr>
      <vt:lpstr>ПЕДАГОГІЧНА РАДА  2025-2026 Н.Р.</vt:lpstr>
      <vt:lpstr>Педагогічна рада</vt:lpstr>
      <vt:lpstr>Опитування  </vt:lpstr>
      <vt:lpstr>Хто був на морі? </vt:lpstr>
      <vt:lpstr>Хто активно відпочивав влітку? (Гори, байдарки, парашут, велосипед)</vt:lpstr>
      <vt:lpstr>Хто виконав завдання і прочитав хоча б одну із книг?</vt:lpstr>
      <vt:lpstr>Хто долучився до прибирання шкільного подвір’я?</vt:lpstr>
      <vt:lpstr>Цікаві елементи інтерєру</vt:lpstr>
      <vt:lpstr>Цікаві елементи інтерєру</vt:lpstr>
      <vt:lpstr>Цікаві елементи інтерєру</vt:lpstr>
      <vt:lpstr>Підготовка кабінетів до 2025-2026 н.р.</vt:lpstr>
      <vt:lpstr>Підготовка кабінетів до 2025-2026 н.р.</vt:lpstr>
      <vt:lpstr>Презентація PowerPoint</vt:lpstr>
      <vt:lpstr>Презентація PowerPoint</vt:lpstr>
      <vt:lpstr>Презентація PowerPoint</vt:lpstr>
      <vt:lpstr>Структура 2025-2026 навчального року</vt:lpstr>
      <vt:lpstr>РЕЖИМ РОБОТИ ШКОЛИ</vt:lpstr>
      <vt:lpstr>Режим роботи у «Школі повного дня» на базі 1-4 х класів  </vt:lpstr>
      <vt:lpstr>Перший урок</vt:lpstr>
      <vt:lpstr>Тарифікація 2025-2026 н.р.</vt:lpstr>
      <vt:lpstr>ніт</vt:lpstr>
      <vt:lpstr> Інструктажі та бесіди в НІТі </vt:lpstr>
      <vt:lpstr>Графік харчування(сніданки)</vt:lpstr>
      <vt:lpstr>Графік харчування 2025-2026 н.р.</vt:lpstr>
      <vt:lpstr>Графік харчування(обіди)</vt:lpstr>
      <vt:lpstr> Соціальний паспорт:</vt:lpstr>
      <vt:lpstr>Презентація PowerPoint</vt:lpstr>
      <vt:lpstr>ОЦІНЮВАННЯ</vt:lpstr>
      <vt:lpstr>Формувальне оцінювання</vt:lpstr>
      <vt:lpstr>Рівні досягнень (3–4 класи)</vt:lpstr>
      <vt:lpstr>Розміщення в укритті</vt:lpstr>
      <vt:lpstr>Помічники, які супроводжують класи в укриття </vt:lpstr>
      <vt:lpstr>1вересня - «День знань» – 9.00</vt:lpstr>
      <vt:lpstr>Локації на «День знань» 1 вересня</vt:lpstr>
      <vt:lpstr>Презентація PowerPoint</vt:lpstr>
      <vt:lpstr>Увага! Обов’язково!</vt:lpstr>
      <vt:lpstr>РОБОТА В ГРУПАХ</vt:lpstr>
      <vt:lpstr>Поділ на групи (Час 30 хв)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Христина Козоріз</dc:creator>
  <cp:lastModifiedBy>PC03</cp:lastModifiedBy>
  <cp:revision>40</cp:revision>
  <cp:lastPrinted>2025-09-03T08:38:47Z</cp:lastPrinted>
  <dcterms:created xsi:type="dcterms:W3CDTF">2025-07-26T14:24:06Z</dcterms:created>
  <dcterms:modified xsi:type="dcterms:W3CDTF">2025-09-11T12:00:50Z</dcterms:modified>
</cp:coreProperties>
</file>