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58" r:id="rId5"/>
    <p:sldId id="259" r:id="rId6"/>
    <p:sldId id="257" r:id="rId7"/>
    <p:sldId id="25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6.gif"/><Relationship Id="rId2" Type="http://schemas.openxmlformats.org/officeDocument/2006/relationships/image" Target="../media/image7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tree_PNG927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4410075" cy="5715000"/>
          </a:xfrm>
          <a:prstGeom prst="rect">
            <a:avLst/>
          </a:prstGeom>
        </p:spPr>
      </p:pic>
      <p:pic>
        <p:nvPicPr>
          <p:cNvPr id="10" name="Рисунок 9" descr="Transparent_Grass_with_White_Flowers_Clip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95750"/>
            <a:ext cx="9144000" cy="2762250"/>
          </a:xfrm>
          <a:prstGeom prst="rect">
            <a:avLst/>
          </a:prstGeom>
        </p:spPr>
      </p:pic>
      <p:pic>
        <p:nvPicPr>
          <p:cNvPr id="8" name="Рисунок 7" descr="plate-31732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077072"/>
            <a:ext cx="1944216" cy="972108"/>
          </a:xfrm>
          <a:prstGeom prst="rect">
            <a:avLst/>
          </a:prstGeom>
        </p:spPr>
      </p:pic>
      <p:pic>
        <p:nvPicPr>
          <p:cNvPr id="7" name="Рисунок 6" descr="80198700_ezhik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868144" y="2996952"/>
            <a:ext cx="2064272" cy="3068960"/>
          </a:xfrm>
          <a:prstGeom prst="rect">
            <a:avLst/>
          </a:prstGeom>
        </p:spPr>
      </p:pic>
      <p:sp>
        <p:nvSpPr>
          <p:cNvPr id="12" name="Выноска-облако 11"/>
          <p:cNvSpPr/>
          <p:nvPr/>
        </p:nvSpPr>
        <p:spPr>
          <a:xfrm>
            <a:off x="4788024" y="764704"/>
            <a:ext cx="4032448" cy="1800200"/>
          </a:xfrm>
          <a:prstGeom prst="cloudCallout">
            <a:avLst>
              <a:gd name="adj1" fmla="val 5338"/>
              <a:gd name="adj2" fmla="val 941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4+5=</a:t>
            </a:r>
            <a:endParaRPr lang="uk-UA" sz="80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683568" y="548680"/>
            <a:ext cx="1293872" cy="1211362"/>
            <a:chOff x="683568" y="548680"/>
            <a:chExt cx="1293872" cy="1211362"/>
          </a:xfrm>
        </p:grpSpPr>
        <p:pic>
          <p:nvPicPr>
            <p:cNvPr id="14" name="Рисунок 13" descr="plum_PNG8670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3568" y="548680"/>
              <a:ext cx="1293872" cy="1181361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1187624" y="836712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9</a:t>
              </a:r>
              <a:endPara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195736" y="476672"/>
            <a:ext cx="1293872" cy="1211362"/>
            <a:chOff x="2195736" y="476672"/>
            <a:chExt cx="1293872" cy="1211362"/>
          </a:xfrm>
        </p:grpSpPr>
        <p:pic>
          <p:nvPicPr>
            <p:cNvPr id="9" name="Рисунок 8" descr="plum_PNG8670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95736" y="476672"/>
              <a:ext cx="1293872" cy="1181361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2524263" y="764704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10</a:t>
              </a:r>
              <a:endPara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699792" y="1844824"/>
            <a:ext cx="1293872" cy="1211362"/>
            <a:chOff x="2699792" y="1844824"/>
            <a:chExt cx="1293872" cy="1211362"/>
          </a:xfrm>
        </p:grpSpPr>
        <p:pic>
          <p:nvPicPr>
            <p:cNvPr id="13" name="Рисунок 12" descr="plum_PNG8670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99792" y="1844824"/>
              <a:ext cx="1293872" cy="1181361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3203848" y="2132856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8</a:t>
              </a:r>
              <a:endPara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0" y="1844824"/>
            <a:ext cx="1293872" cy="1211362"/>
            <a:chOff x="0" y="1844824"/>
            <a:chExt cx="1293872" cy="1211362"/>
          </a:xfrm>
        </p:grpSpPr>
        <p:pic>
          <p:nvPicPr>
            <p:cNvPr id="15" name="Рисунок 14" descr="plum_PNG8670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844824"/>
              <a:ext cx="1293872" cy="1181361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467544" y="2132856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7</a:t>
              </a:r>
              <a:endPara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25" name="Picture 2" descr="D:\НУШ_РОБОТА_ШКОЛА\МОЇ РОЗРОБКИ\qr-code моє групи на фейсбуці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4005064"/>
            <a:ext cx="781050" cy="78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747526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35985E-6 L 0.41753 0.467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8659E-6 L -0.00382 0.49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06198E-6 L -0.11007 0.698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8659E-6 L 0.00018 0.49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Рисунок 161" descr="20-204800_резултат-с-изображение-за-логотип-солнышко-cute-smiling-sun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0"/>
            <a:ext cx="2274327" cy="2255531"/>
          </a:xfrm>
          <a:prstGeom prst="rect">
            <a:avLst/>
          </a:prstGeom>
        </p:spPr>
      </p:pic>
      <p:pic>
        <p:nvPicPr>
          <p:cNvPr id="3224" name="Picture 152" descr="D:\НУШ_РОБОТА_ШКОЛА\КартинкИ\картинки PNG\різне. картинки png\tree_PNG927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410075" cy="5715000"/>
          </a:xfrm>
          <a:prstGeom prst="rect">
            <a:avLst/>
          </a:prstGeom>
          <a:noFill/>
        </p:spPr>
      </p:pic>
      <p:pic>
        <p:nvPicPr>
          <p:cNvPr id="3231" name="Picture 159" descr="D:\НУШ_РОБОТА_ШКОЛА\КартинкИ\картинки PNG\різне. картинки png\Transparent_Grass_with_White_Flowers_Clip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95750"/>
            <a:ext cx="9144000" cy="2762250"/>
          </a:xfrm>
          <a:prstGeom prst="rect">
            <a:avLst/>
          </a:prstGeom>
          <a:noFill/>
        </p:spPr>
      </p:pic>
      <p:pic>
        <p:nvPicPr>
          <p:cNvPr id="163" name="Рисунок 162" descr="unna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308304" y="836712"/>
            <a:ext cx="1594049" cy="1504578"/>
          </a:xfrm>
          <a:prstGeom prst="rect">
            <a:avLst/>
          </a:prstGeom>
        </p:spPr>
      </p:pic>
      <p:pic>
        <p:nvPicPr>
          <p:cNvPr id="164" name="Рисунок 163" descr="unna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196752"/>
            <a:ext cx="1358279" cy="1504578"/>
          </a:xfrm>
          <a:prstGeom prst="rect">
            <a:avLst/>
          </a:prstGeom>
        </p:spPr>
      </p:pic>
      <p:pic>
        <p:nvPicPr>
          <p:cNvPr id="3226" name="Picture 154" descr="D:\НУШ_РОБОТА_ШКОЛА\КартинкИ\картинки PNG\post-1281359-0-56210100-144813352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2204864"/>
            <a:ext cx="3164421" cy="4219228"/>
          </a:xfrm>
          <a:prstGeom prst="rect">
            <a:avLst/>
          </a:prstGeom>
          <a:noFill/>
        </p:spPr>
      </p:pic>
      <p:pic>
        <p:nvPicPr>
          <p:cNvPr id="3232" name="Picture 160" descr="D:\НУШ_РОБОТА_ШКОЛА\КартинкИ\картинки PNG\різне. картинки png\plate-31732_960_72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3140968"/>
            <a:ext cx="1835696" cy="917848"/>
          </a:xfrm>
          <a:prstGeom prst="rect">
            <a:avLst/>
          </a:prstGeom>
          <a:noFill/>
        </p:spPr>
      </p:pic>
      <p:grpSp>
        <p:nvGrpSpPr>
          <p:cNvPr id="2" name="Группа 192"/>
          <p:cNvGrpSpPr/>
          <p:nvPr/>
        </p:nvGrpSpPr>
        <p:grpSpPr>
          <a:xfrm>
            <a:off x="2555776" y="4941168"/>
            <a:ext cx="1152128" cy="1152128"/>
            <a:chOff x="2555776" y="4941168"/>
            <a:chExt cx="1152128" cy="1152128"/>
          </a:xfrm>
        </p:grpSpPr>
        <p:pic>
          <p:nvPicPr>
            <p:cNvPr id="3122" name="Picture 50" descr="D:\НУШ_РОБОТА_ШКОЛА\КартинкИ\різні\Acorn_PNG739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55776" y="4941168"/>
              <a:ext cx="1152128" cy="1152128"/>
            </a:xfrm>
            <a:prstGeom prst="rect">
              <a:avLst/>
            </a:prstGeom>
            <a:noFill/>
          </p:spPr>
        </p:pic>
        <p:sp>
          <p:nvSpPr>
            <p:cNvPr id="191" name="Прямоугольник 190"/>
            <p:cNvSpPr/>
            <p:nvPr/>
          </p:nvSpPr>
          <p:spPr>
            <a:xfrm>
              <a:off x="2627784" y="5229200"/>
              <a:ext cx="93610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>
                  <a:ln w="18415" cmpd="sng">
                    <a:solidFill>
                      <a:srgbClr val="0099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3+1</a:t>
              </a:r>
              <a:endParaRPr lang="ru-RU" sz="3200" dirty="0">
                <a:ln w="18415" cmpd="sng">
                  <a:solidFill>
                    <a:srgbClr val="00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197"/>
          <p:cNvGrpSpPr/>
          <p:nvPr/>
        </p:nvGrpSpPr>
        <p:grpSpPr>
          <a:xfrm>
            <a:off x="7164288" y="5560877"/>
            <a:ext cx="1234920" cy="1297123"/>
            <a:chOff x="7164288" y="5560877"/>
            <a:chExt cx="1234920" cy="1297123"/>
          </a:xfrm>
        </p:grpSpPr>
        <p:pic>
          <p:nvPicPr>
            <p:cNvPr id="158" name="Рисунок 157" descr="00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64288" y="5560877"/>
              <a:ext cx="1234920" cy="1297123"/>
            </a:xfrm>
            <a:prstGeom prst="rect">
              <a:avLst/>
            </a:prstGeom>
          </p:spPr>
        </p:pic>
        <p:sp>
          <p:nvSpPr>
            <p:cNvPr id="192" name="Прямоугольник 191"/>
            <p:cNvSpPr/>
            <p:nvPr/>
          </p:nvSpPr>
          <p:spPr>
            <a:xfrm>
              <a:off x="7236296" y="5661248"/>
              <a:ext cx="93610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>
                  <a:ln w="18415" cmpd="sng">
                    <a:solidFill>
                      <a:srgbClr val="0099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6-2</a:t>
              </a:r>
              <a:endParaRPr lang="ru-RU" sz="3200" dirty="0">
                <a:ln w="18415" cmpd="sng">
                  <a:solidFill>
                    <a:srgbClr val="00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194"/>
          <p:cNvGrpSpPr/>
          <p:nvPr/>
        </p:nvGrpSpPr>
        <p:grpSpPr>
          <a:xfrm>
            <a:off x="4216114" y="4797152"/>
            <a:ext cx="1266464" cy="1001614"/>
            <a:chOff x="4216114" y="4797152"/>
            <a:chExt cx="1266464" cy="1001614"/>
          </a:xfrm>
        </p:grpSpPr>
        <p:pic>
          <p:nvPicPr>
            <p:cNvPr id="3242" name="Picture 170" descr="D:\НУШ_РОБОТА_ШКОЛА\КартинкИ\картинки PNG\1522067166_malina-prozrachnyy-fon-55342s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16114" y="4797152"/>
              <a:ext cx="1266464" cy="1001614"/>
            </a:xfrm>
            <a:prstGeom prst="rect">
              <a:avLst/>
            </a:prstGeom>
            <a:noFill/>
          </p:spPr>
        </p:pic>
        <p:sp>
          <p:nvSpPr>
            <p:cNvPr id="194" name="Прямоугольник 193"/>
            <p:cNvSpPr/>
            <p:nvPr/>
          </p:nvSpPr>
          <p:spPr>
            <a:xfrm>
              <a:off x="4355976" y="4941168"/>
              <a:ext cx="93610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905">
                    <a:solidFill>
                      <a:srgbClr val="990033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10-4</a:t>
              </a:r>
              <a:endParaRPr lang="ru-RU" sz="3200" b="1" dirty="0">
                <a:ln w="1905">
                  <a:solidFill>
                    <a:srgbClr val="990033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5" name="Группа 196"/>
          <p:cNvGrpSpPr/>
          <p:nvPr/>
        </p:nvGrpSpPr>
        <p:grpSpPr>
          <a:xfrm>
            <a:off x="7852792" y="4581128"/>
            <a:ext cx="1291208" cy="1102066"/>
            <a:chOff x="7852792" y="4581128"/>
            <a:chExt cx="1291208" cy="1102066"/>
          </a:xfrm>
        </p:grpSpPr>
        <p:pic>
          <p:nvPicPr>
            <p:cNvPr id="3234" name="Picture 162" descr="D:\НУШ_РОБОТА_ШКОЛА\КартинкИ\картинки PNG\png-transparent-chanterelle-fungus-edible-mushroom-aspen-mushroom-mushroom-food-aspen-mushroom-russ2ula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852792" y="4581128"/>
              <a:ext cx="1291208" cy="1102066"/>
            </a:xfrm>
            <a:prstGeom prst="rect">
              <a:avLst/>
            </a:prstGeom>
            <a:noFill/>
          </p:spPr>
        </p:pic>
        <p:sp>
          <p:nvSpPr>
            <p:cNvPr id="196" name="Прямоугольник 195"/>
            <p:cNvSpPr/>
            <p:nvPr/>
          </p:nvSpPr>
          <p:spPr>
            <a:xfrm>
              <a:off x="7956376" y="4941168"/>
              <a:ext cx="93610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905">
                    <a:solidFill>
                      <a:srgbClr val="000066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2+2</a:t>
              </a:r>
              <a:endParaRPr lang="ru-RU" sz="3200" b="1" dirty="0">
                <a:ln w="1905">
                  <a:solidFill>
                    <a:srgbClr val="000066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6" name="Группа 202"/>
          <p:cNvGrpSpPr/>
          <p:nvPr/>
        </p:nvGrpSpPr>
        <p:grpSpPr>
          <a:xfrm>
            <a:off x="3635896" y="5157192"/>
            <a:ext cx="1051087" cy="1511768"/>
            <a:chOff x="3635896" y="5157192"/>
            <a:chExt cx="1051087" cy="1511768"/>
          </a:xfrm>
        </p:grpSpPr>
        <p:pic>
          <p:nvPicPr>
            <p:cNvPr id="3228" name="Picture 156" descr="D:\НУШ_РОБОТА_ШКОЛА\КартинкИ\картинки PNG\cherry_PNG3090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707904" y="5157192"/>
              <a:ext cx="979079" cy="1511768"/>
            </a:xfrm>
            <a:prstGeom prst="rect">
              <a:avLst/>
            </a:prstGeom>
            <a:noFill/>
          </p:spPr>
        </p:pic>
        <p:sp>
          <p:nvSpPr>
            <p:cNvPr id="199" name="Прямоугольник 198"/>
            <p:cNvSpPr/>
            <p:nvPr/>
          </p:nvSpPr>
          <p:spPr>
            <a:xfrm>
              <a:off x="3635896" y="5949280"/>
              <a:ext cx="93610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>
                  <a:ln w="18415" cmpd="sng">
                    <a:solidFill>
                      <a:srgbClr val="0099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9-3</a:t>
              </a:r>
              <a:endParaRPr lang="ru-RU" sz="3200" dirty="0">
                <a:ln w="18415" cmpd="sng">
                  <a:solidFill>
                    <a:srgbClr val="00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203"/>
          <p:cNvGrpSpPr/>
          <p:nvPr/>
        </p:nvGrpSpPr>
        <p:grpSpPr>
          <a:xfrm>
            <a:off x="1547664" y="5517232"/>
            <a:ext cx="1199783" cy="1095454"/>
            <a:chOff x="1547664" y="5517232"/>
            <a:chExt cx="1199783" cy="1095454"/>
          </a:xfrm>
        </p:grpSpPr>
        <p:pic>
          <p:nvPicPr>
            <p:cNvPr id="159" name="Рисунок 158" descr="plum_PNG8670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47664" y="5517232"/>
              <a:ext cx="1199783" cy="1095454"/>
            </a:xfrm>
            <a:prstGeom prst="rect">
              <a:avLst/>
            </a:prstGeom>
          </p:spPr>
        </p:pic>
        <p:sp>
          <p:nvSpPr>
            <p:cNvPr id="200" name="Прямоугольник 199"/>
            <p:cNvSpPr/>
            <p:nvPr/>
          </p:nvSpPr>
          <p:spPr>
            <a:xfrm>
              <a:off x="1763688" y="5877272"/>
              <a:ext cx="93610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>
                  <a:ln w="18415" cmpd="sng">
                    <a:solidFill>
                      <a:srgbClr val="0099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6+0</a:t>
              </a:r>
              <a:endParaRPr lang="ru-RU" sz="3200" dirty="0">
                <a:ln w="18415" cmpd="sng">
                  <a:solidFill>
                    <a:srgbClr val="00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204"/>
          <p:cNvGrpSpPr/>
          <p:nvPr/>
        </p:nvGrpSpPr>
        <p:grpSpPr>
          <a:xfrm>
            <a:off x="882930" y="4612794"/>
            <a:ext cx="1142051" cy="1142051"/>
            <a:chOff x="882930" y="4612794"/>
            <a:chExt cx="1142051" cy="1142051"/>
          </a:xfrm>
        </p:grpSpPr>
        <p:pic>
          <p:nvPicPr>
            <p:cNvPr id="157" name="Рисунок 156" descr="2_53-256x256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20383523">
              <a:off x="882930" y="4612794"/>
              <a:ext cx="1142051" cy="1142051"/>
            </a:xfrm>
            <a:prstGeom prst="rect">
              <a:avLst/>
            </a:prstGeom>
          </p:spPr>
        </p:pic>
        <p:sp>
          <p:nvSpPr>
            <p:cNvPr id="201" name="Прямоугольник 200"/>
            <p:cNvSpPr/>
            <p:nvPr/>
          </p:nvSpPr>
          <p:spPr>
            <a:xfrm>
              <a:off x="971600" y="4797152"/>
              <a:ext cx="93610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>
                  <a:ln w="18415" cmpd="sng">
                    <a:solidFill>
                      <a:srgbClr val="0099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2+4</a:t>
              </a:r>
              <a:endParaRPr lang="ru-RU" sz="3200" dirty="0">
                <a:ln w="18415" cmpd="sng">
                  <a:solidFill>
                    <a:srgbClr val="0099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205"/>
          <p:cNvGrpSpPr/>
          <p:nvPr/>
        </p:nvGrpSpPr>
        <p:grpSpPr>
          <a:xfrm>
            <a:off x="251520" y="5661248"/>
            <a:ext cx="998240" cy="998240"/>
            <a:chOff x="251520" y="5661248"/>
            <a:chExt cx="998240" cy="998240"/>
          </a:xfrm>
        </p:grpSpPr>
        <p:pic>
          <p:nvPicPr>
            <p:cNvPr id="156" name="Рисунок 155" descr="2_50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1520" y="5661248"/>
              <a:ext cx="998240" cy="998240"/>
            </a:xfrm>
            <a:prstGeom prst="rect">
              <a:avLst/>
            </a:prstGeom>
          </p:spPr>
        </p:pic>
        <p:sp>
          <p:nvSpPr>
            <p:cNvPr id="202" name="Прямоугольник 201"/>
            <p:cNvSpPr/>
            <p:nvPr/>
          </p:nvSpPr>
          <p:spPr>
            <a:xfrm>
              <a:off x="251520" y="5877272"/>
              <a:ext cx="93610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>
                  <a:ln w="18415" cmpd="sng">
                    <a:solidFill>
                      <a:srgbClr val="00B0F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5-1</a:t>
              </a:r>
              <a:endParaRPr lang="ru-RU" sz="3200" dirty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11"/>
          <p:cNvGrpSpPr/>
          <p:nvPr/>
        </p:nvGrpSpPr>
        <p:grpSpPr>
          <a:xfrm>
            <a:off x="5724128" y="404664"/>
            <a:ext cx="1656184" cy="1260720"/>
            <a:chOff x="5724128" y="404664"/>
            <a:chExt cx="1656184" cy="1260720"/>
          </a:xfrm>
        </p:grpSpPr>
        <p:sp>
          <p:nvSpPr>
            <p:cNvPr id="208" name="Выноска-облако 207"/>
            <p:cNvSpPr/>
            <p:nvPr/>
          </p:nvSpPr>
          <p:spPr>
            <a:xfrm>
              <a:off x="5724128" y="404664"/>
              <a:ext cx="1656184" cy="1260720"/>
            </a:xfrm>
            <a:prstGeom prst="cloudCallout">
              <a:avLst>
                <a:gd name="adj1" fmla="val -41650"/>
                <a:gd name="adj2" fmla="val 126707"/>
              </a:avLst>
            </a:prstGeom>
            <a:ln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07" name="Прямоугольник 206"/>
            <p:cNvSpPr/>
            <p:nvPr/>
          </p:nvSpPr>
          <p:spPr>
            <a:xfrm>
              <a:off x="6012160" y="548680"/>
              <a:ext cx="100811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all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</a:rPr>
                <a:t>6</a:t>
              </a:r>
              <a:endPara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36" name="Picture 2" descr="D:\НУШ_РОБОТА_ШКОЛА\МОЇ РОЗРОБКИ\qr-code моє групи на фейсбуці - Копія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00392" y="3501008"/>
            <a:ext cx="827584" cy="827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809929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93642E-7 L -0.10121 -0.293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6763E-6 L 0.03716 -0.3932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00578E-6 L 0.2809 -0.415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-2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2948E-6 L 0.36458 -0.2450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0" y="-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D:\НУШ_РОБОТА_ШКОЛА\КартинкИ\таблички\25c2046410252e6b654a3d8012097c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823" y="0"/>
            <a:ext cx="4684331" cy="66693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1960" y="3356992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Найпопулярніші </a:t>
            </a:r>
            <a:r>
              <a:rPr lang="uk-UA" sz="36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месенджери</a:t>
            </a:r>
            <a:endParaRPr lang="uk-UA" sz="36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17410" name="Picture 2" descr="D:\НУШ_РОБОТА_ШКОЛА\КартинкИ\таблички\37d0dc484bbad834aa2efd24d5dbb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3419905" cy="6858000"/>
          </a:xfrm>
          <a:prstGeom prst="rect">
            <a:avLst/>
          </a:prstGeom>
          <a:noFill/>
        </p:spPr>
      </p:pic>
      <p:pic>
        <p:nvPicPr>
          <p:cNvPr id="17411" name="Picture 3" descr="D:\НУШ_РОБОТА_ШКОЛА\ПЕДРАДА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692696"/>
            <a:ext cx="2828925" cy="1619250"/>
          </a:xfrm>
          <a:prstGeom prst="rect">
            <a:avLst/>
          </a:prstGeom>
          <a:noFill/>
        </p:spPr>
      </p:pic>
      <p:pic>
        <p:nvPicPr>
          <p:cNvPr id="17413" name="Picture 5" descr="D:\НУШ_РОБОТА_ШКОЛА\ПЕДРАДА\images 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564904"/>
            <a:ext cx="1905000" cy="1428750"/>
          </a:xfrm>
          <a:prstGeom prst="rect">
            <a:avLst/>
          </a:prstGeom>
          <a:noFill/>
        </p:spPr>
      </p:pic>
      <p:pic>
        <p:nvPicPr>
          <p:cNvPr id="17412" name="Picture 4" descr="D:\НУШ_РОБОТА_ШКОЛА\ПЕДРАДА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348880"/>
            <a:ext cx="1609725" cy="1200150"/>
          </a:xfrm>
          <a:prstGeom prst="rect">
            <a:avLst/>
          </a:prstGeom>
          <a:noFill/>
        </p:spPr>
      </p:pic>
      <p:pic>
        <p:nvPicPr>
          <p:cNvPr id="17414" name="Picture 6" descr="D:\НУШ_РОБОТА_ШКОЛА\ПЕДРАДА\images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3861048"/>
            <a:ext cx="1069603" cy="1069603"/>
          </a:xfrm>
          <a:prstGeom prst="rect">
            <a:avLst/>
          </a:prstGeom>
          <a:noFill/>
        </p:spPr>
      </p:pic>
      <p:pic>
        <p:nvPicPr>
          <p:cNvPr id="17415" name="Picture 7" descr="D:\НУШ_РОБОТА_ШКОЛА\ПЕДРАДА\завантаження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4293096"/>
            <a:ext cx="1205558" cy="12055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НУШ_РОБОТА_ШКОЛА\КартинкИ\таблички\021c89acbd57baf169042fb8a4688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672408" cy="3898857"/>
          </a:xfrm>
          <a:prstGeom prst="rect">
            <a:avLst/>
          </a:prstGeom>
          <a:noFill/>
        </p:spPr>
      </p:pic>
      <p:pic>
        <p:nvPicPr>
          <p:cNvPr id="3074" name="Picture 2" descr="D:\НУШ_РОБОТА_ШКОЛА\КартинкИ\таблички\165ade3872f4e4d810cb6094bdca2f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12"/>
            <a:ext cx="29972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95736" y="760636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Віртуальні</a:t>
            </a:r>
          </a:p>
          <a:p>
            <a:pPr algn="ctr"/>
            <a:r>
              <a:rPr lang="uk-UA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онлайн</a:t>
            </a:r>
            <a: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 - дошки</a:t>
            </a:r>
            <a:endParaRPr lang="uk-U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3076" name="Picture 4" descr="D:\НУШ_РОБОТА_ШКОЛА\ПЕДРАДА\Canva-logo-500x28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780928"/>
            <a:ext cx="2483768" cy="1395877"/>
          </a:xfrm>
          <a:prstGeom prst="rect">
            <a:avLst/>
          </a:prstGeom>
          <a:noFill/>
        </p:spPr>
      </p:pic>
      <p:pic>
        <p:nvPicPr>
          <p:cNvPr id="3077" name="Picture 5" descr="D:\НУШ_РОБОТА_ШКОЛА\ПЕДРАДА\завантаження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93096"/>
            <a:ext cx="3848100" cy="1190625"/>
          </a:xfrm>
          <a:prstGeom prst="rect">
            <a:avLst/>
          </a:prstGeom>
          <a:noFill/>
        </p:spPr>
      </p:pic>
      <p:pic>
        <p:nvPicPr>
          <p:cNvPr id="3078" name="Picture 6" descr="D:\НУШ_РОБОТА_ШКОЛА\ПЕДРАДА\Miro-Logo-Square-Insight-Platform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636912"/>
            <a:ext cx="2553866" cy="1099653"/>
          </a:xfrm>
          <a:prstGeom prst="rect">
            <a:avLst/>
          </a:prstGeom>
          <a:noFill/>
        </p:spPr>
      </p:pic>
      <p:pic>
        <p:nvPicPr>
          <p:cNvPr id="3079" name="Picture 7" descr="D:\НУШ_РОБОТА_ШКОЛА\ПЕДРАДА\завантаженн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548680"/>
            <a:ext cx="1495053" cy="1495053"/>
          </a:xfrm>
          <a:prstGeom prst="rect">
            <a:avLst/>
          </a:prstGeom>
          <a:noFill/>
        </p:spPr>
      </p:pic>
      <p:pic>
        <p:nvPicPr>
          <p:cNvPr id="3080" name="Picture 8" descr="D:\НУШ_РОБОТА_ШКОЛА\ПЕДРАДА\завантаження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005064"/>
            <a:ext cx="3105150" cy="1476375"/>
          </a:xfrm>
          <a:prstGeom prst="rect">
            <a:avLst/>
          </a:prstGeom>
          <a:noFill/>
        </p:spPr>
      </p:pic>
      <p:pic>
        <p:nvPicPr>
          <p:cNvPr id="3081" name="Picture 9" descr="D:\НУШ_РОБОТА_ШКОЛА\ПЕДРАДА\завантаження (3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5373216"/>
            <a:ext cx="3771900" cy="120967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9540552" y="2204864"/>
            <a:ext cx="327585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400" dirty="0" err="1" smtClean="0">
                <a:solidFill>
                  <a:srgbClr val="3C4043"/>
                </a:solidFill>
                <a:latin typeface="Roboto"/>
                <a:cs typeface="Arial" pitchFamily="34" charset="0"/>
              </a:rPr>
              <a:t>Jamboard</a:t>
            </a:r>
            <a:r>
              <a:rPr lang="uk-UA" sz="1400" dirty="0" smtClean="0">
                <a:solidFill>
                  <a:srgbClr val="3C4043"/>
                </a:solidFill>
                <a:latin typeface="Roboto"/>
                <a:cs typeface="Arial" pitchFamily="34" charset="0"/>
              </a:rPr>
              <a:t> – це цифрова дошка для конференцій, на якій користувачі з усього світу можуть записувати свої ідеї та зберігати їх у хмарі для подальшого доступу з будь-якого пристрою.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uk-UA" sz="1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D:\НУШ_РОБОТА_ШКОЛА\КартинкИ\таблички\41a9e989520437aa4c852e955cba51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7086600" cy="6223000"/>
          </a:xfrm>
          <a:prstGeom prst="rect">
            <a:avLst/>
          </a:prstGeom>
          <a:noFill/>
        </p:spPr>
      </p:pic>
      <p:pic>
        <p:nvPicPr>
          <p:cNvPr id="16386" name="Picture 2" descr="http://qrcoder.ru/code/?https%3A%2F%2Fru.piliapp.com%2Frandom%2Fwheel%2F&amp;4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187220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qrcoder.ru/code/?https%3A%2F%2Fcalculator888.ru%2Frandom-generator%2Fbrosit-kubik&amp;4&amp;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2066156" cy="2066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76056" y="692696"/>
            <a:ext cx="3851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Генератори випадкових чисел</a:t>
            </a:r>
            <a:endParaRPr lang="uk-U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4005064"/>
            <a:ext cx="3851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Колесо фортуни</a:t>
            </a:r>
            <a:endParaRPr lang="uk-U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D:\НУШ_РОБОТА_ШКОЛА\КартинкИ\таблички\156709718_451052066311688_547618134157588687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648851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764704"/>
            <a:ext cx="475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Онлайн</a:t>
            </a: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 - тести</a:t>
            </a:r>
            <a:endParaRPr lang="uk-U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2051" name="Picture 3" descr="D:\НУШ_РОБОТА_ШКОЛА\ПЕДРАДА\00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229200"/>
            <a:ext cx="2805572" cy="896863"/>
          </a:xfrm>
          <a:prstGeom prst="rect">
            <a:avLst/>
          </a:prstGeom>
          <a:noFill/>
        </p:spPr>
      </p:pic>
      <p:pic>
        <p:nvPicPr>
          <p:cNvPr id="2052" name="Picture 4" descr="D:\НУШ_РОБОТА_ШКОЛА\ПЕДРАДА\logo_new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005064"/>
            <a:ext cx="2671192" cy="808483"/>
          </a:xfrm>
          <a:prstGeom prst="rect">
            <a:avLst/>
          </a:prstGeom>
          <a:noFill/>
        </p:spPr>
      </p:pic>
      <p:pic>
        <p:nvPicPr>
          <p:cNvPr id="2053" name="Picture 5" descr="D:\НУШ_РОБОТА_ШКОЛА\ПЕДРАДА\завантаженн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268760"/>
            <a:ext cx="1566168" cy="156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НУШ_РОБОТА_ШКОЛА\ПЕДРАДА\google-forms-for-business-google-survey-form-logo-96843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429000"/>
            <a:ext cx="2333138" cy="22581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НУШ_РОБОТА_ШКОЛА\ПЕДРАДА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49080"/>
            <a:ext cx="3678691" cy="1563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D:\НУШ_РОБОТА_ШКОЛА\КартинкИ\таблички\07b1b5a530e2f0757b0ea245a3e46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9300" y="0"/>
            <a:ext cx="7124700" cy="46863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11760" y="764704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Ігрові інтерактивні </a:t>
            </a:r>
            <a:r>
              <a:rPr lang="uk-UA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онлайн</a:t>
            </a: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 - вправи</a:t>
            </a:r>
            <a:endParaRPr lang="uk-U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1028" name="Picture 4" descr="D:\НУШ_РОБОТА_ШКОЛА\ПЕДРАДА\learningapp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4"/>
            <a:ext cx="2324172" cy="2342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НУШ_РОБОТА_ШКОЛА\ПЕДРАДА\imag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5391150"/>
            <a:ext cx="3114675" cy="146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39552" y="2636912"/>
            <a:ext cx="1637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latin typeface="Cambria" pitchFamily="18" charset="0"/>
              </a:rPr>
              <a:t>https://learningapps.org/display?v=p2aewg0tt21</a:t>
            </a:r>
            <a:endParaRPr lang="uk-UA" i="1" dirty="0"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284365"/>
            <a:ext cx="2952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latin typeface="Cambria" pitchFamily="18" charset="0"/>
              </a:rPr>
              <a:t>https://wordwall.net/uk/resource/32904982/%d1%80%d0%be%d0%b7%d1%88%d0%b8%d1%84%d1%80%d1%83%d0%b9-%d0%b0%d0%bd%d0%b0%d0%b3%d1%80%d0%b0%d0%bc%d1%83</a:t>
            </a:r>
            <a:endParaRPr lang="uk-UA" sz="1400" i="1" dirty="0"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6237312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latin typeface="Cambria" pitchFamily="18" charset="0"/>
              </a:rPr>
              <a:t>платно</a:t>
            </a:r>
            <a:endParaRPr lang="uk-UA" i="1" dirty="0">
              <a:latin typeface="Cambria" pitchFamily="18" charset="0"/>
            </a:endParaRPr>
          </a:p>
        </p:txBody>
      </p:sp>
      <p:sp>
        <p:nvSpPr>
          <p:cNvPr id="1033" name="AutoShape 9" descr="Classtime Reviews 2022: Details, Pricing, &amp; Features | G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5" name="AutoShape 11" descr="Classtime Reviews 2022: Details, Pricing, &amp; Features | G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7" name="AutoShape 13" descr="Classtime Reviews 2022: Details, Pricing, &amp; Features | G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8" name="Picture 14" descr="D:\НУШ_РОБОТА_ШКОЛА\ПЕДРАДА\завантаження (5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4653136"/>
            <a:ext cx="2771775" cy="13620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75</Words>
  <Application>Microsoft Office PowerPoint</Application>
  <PresentationFormat>Екран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Roboto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Кряж</cp:lastModifiedBy>
  <cp:revision>8</cp:revision>
  <dcterms:created xsi:type="dcterms:W3CDTF">2022-05-25T13:19:39Z</dcterms:created>
  <dcterms:modified xsi:type="dcterms:W3CDTF">2022-06-08T09:02:21Z</dcterms:modified>
</cp:coreProperties>
</file>