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6" r:id="rId2"/>
    <p:sldId id="343" r:id="rId3"/>
    <p:sldId id="342" r:id="rId4"/>
    <p:sldId id="344" r:id="rId5"/>
    <p:sldId id="341" r:id="rId6"/>
    <p:sldId id="340" r:id="rId7"/>
    <p:sldId id="336" r:id="rId8"/>
    <p:sldId id="337" r:id="rId9"/>
    <p:sldId id="338" r:id="rId10"/>
    <p:sldId id="339" r:id="rId11"/>
    <p:sldId id="331" r:id="rId12"/>
    <p:sldId id="330" r:id="rId13"/>
    <p:sldId id="282" r:id="rId14"/>
    <p:sldId id="333" r:id="rId15"/>
    <p:sldId id="334" r:id="rId16"/>
    <p:sldId id="335" r:id="rId17"/>
    <p:sldId id="345" r:id="rId18"/>
    <p:sldId id="332" r:id="rId19"/>
    <p:sldId id="317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38" autoAdjust="0"/>
  </p:normalViewPr>
  <p:slideViewPr>
    <p:cSldViewPr snapToGrid="0">
      <p:cViewPr varScale="1">
        <p:scale>
          <a:sx n="36" d="100"/>
          <a:sy n="36" d="100"/>
        </p:scale>
        <p:origin x="11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CC5AB-264F-49DB-B6E2-D009FF810C2B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0E3E-F3A4-4240-A2E1-72BE23231D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216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21A89-A3AB-44F7-B370-B65A4E456EBC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2A9BA-1E1D-49DA-9B1B-60A8D53CD3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29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A9BA-1E1D-49DA-9B1B-60A8D53CD3B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08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42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37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52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C653-F5FE-4E9E-B814-F48DEE30535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3419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1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59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71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75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33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7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90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22F7-503D-4B9A-BFBE-3654A70F7354}" type="datetimeFigureOut">
              <a:rPr lang="uk-UA" smtClean="0"/>
              <a:t>10.11.2021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304E-55AF-4C40-BDE4-7C64293550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1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viv.pb.org.ua/projects/32" TargetMode="External"/><Relationship Id="rId2" Type="http://schemas.openxmlformats.org/officeDocument/2006/relationships/hyperlink" Target="https://lviv.pb.org.ua/projects/3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708660" y="228600"/>
            <a:ext cx="11483340" cy="2610134"/>
          </a:xfrm>
        </p:spPr>
        <p:txBody>
          <a:bodyPr>
            <a:normAutofit/>
          </a:bodyPr>
          <a:lstStyle/>
          <a:p>
            <a:pPr algn="ctr"/>
            <a:r>
              <a:rPr lang="ru-RU" altLang="uk-UA" sz="4800" dirty="0" err="1"/>
              <a:t>Засідання</a:t>
            </a:r>
            <a:r>
              <a:rPr lang="ru-RU" altLang="uk-UA" sz="4800" dirty="0"/>
              <a:t> </a:t>
            </a:r>
            <a:r>
              <a:rPr lang="ru-RU" altLang="uk-UA" sz="4800" dirty="0" err="1"/>
              <a:t>голів</a:t>
            </a:r>
            <a:r>
              <a:rPr lang="ru-RU" altLang="uk-UA" sz="4800" dirty="0"/>
              <a:t> </a:t>
            </a:r>
            <a:r>
              <a:rPr lang="ru-RU" altLang="uk-UA" sz="4800" dirty="0" err="1"/>
              <a:t>батьківських</a:t>
            </a:r>
            <a:r>
              <a:rPr lang="ru-RU" altLang="uk-UA" sz="4800" dirty="0"/>
              <a:t> </a:t>
            </a:r>
            <a:r>
              <a:rPr lang="ru-RU" altLang="uk-UA" sz="4800" dirty="0" err="1"/>
              <a:t>комітетів</a:t>
            </a:r>
            <a:r>
              <a:rPr lang="ru-RU" altLang="uk-UA" sz="4800" dirty="0"/>
              <a:t/>
            </a:r>
            <a:br>
              <a:rPr lang="ru-RU" altLang="uk-UA" sz="4800" dirty="0"/>
            </a:br>
            <a:r>
              <a:rPr lang="uk-UA" sz="4800" dirty="0"/>
              <a:t>Співпраця школи і батьків</a:t>
            </a:r>
            <a:r>
              <a:rPr lang="en-US" sz="4800" dirty="0"/>
              <a:t>c</a:t>
            </a:r>
            <a:r>
              <a:rPr lang="uk-UA" sz="4800" dirty="0" err="1"/>
              <a:t>ької</a:t>
            </a:r>
            <a:r>
              <a:rPr lang="uk-UA" sz="4800" dirty="0"/>
              <a:t>  громадськості  </a:t>
            </a:r>
            <a:endParaRPr lang="ru-RU" altLang="uk-UA" sz="4800" dirty="0"/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152"/>
            <a:ext cx="28432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Содержимое 6"/>
          <p:cNvSpPr>
            <a:spLocks noGrp="1"/>
          </p:cNvSpPr>
          <p:nvPr>
            <p:ph sz="half" idx="2"/>
          </p:nvPr>
        </p:nvSpPr>
        <p:spPr>
          <a:xfrm>
            <a:off x="3010829" y="2302933"/>
            <a:ext cx="8987883" cy="421216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uk-UA" sz="3600" dirty="0"/>
              <a:t>Порядок денний: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uk-UA" altLang="uk-UA" sz="3600" dirty="0"/>
              <a:t>Про  організацію освітнього процесу у школі; </a:t>
            </a:r>
            <a:endParaRPr lang="uk-UA" altLang="uk-UA" sz="3600" dirty="0" smtClean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uk-UA" altLang="uk-UA" sz="3600" dirty="0" smtClean="0"/>
              <a:t>Про дотримання карантинних вимог;</a:t>
            </a:r>
          </a:p>
          <a:p>
            <a:pPr marL="0" indent="0" algn="r">
              <a:buNone/>
              <a:defRPr/>
            </a:pPr>
            <a:r>
              <a:rPr lang="uk-UA" altLang="uk-UA" sz="3600" dirty="0" smtClean="0"/>
              <a:t>Директор </a:t>
            </a:r>
            <a:r>
              <a:rPr lang="uk-UA" altLang="uk-UA" sz="3600" dirty="0"/>
              <a:t>школи Лідія  </a:t>
            </a:r>
            <a:r>
              <a:rPr lang="uk-UA" altLang="uk-UA" sz="3600" dirty="0" err="1"/>
              <a:t>Андрушко</a:t>
            </a:r>
            <a:endParaRPr lang="uk-UA" altLang="uk-UA" sz="3600" dirty="0"/>
          </a:p>
          <a:p>
            <a:pPr marL="0" indent="0">
              <a:buNone/>
              <a:defRPr/>
            </a:pPr>
            <a:r>
              <a:rPr lang="uk-UA" altLang="uk-UA" sz="3600" dirty="0" smtClean="0"/>
              <a:t>3. </a:t>
            </a:r>
            <a:r>
              <a:rPr lang="uk-UA" altLang="uk-UA" sz="3600" dirty="0" smtClean="0"/>
              <a:t>Зворотний </a:t>
            </a:r>
            <a:r>
              <a:rPr lang="uk-UA" altLang="uk-UA" sz="3600" dirty="0"/>
              <a:t>зв</a:t>
            </a:r>
            <a:r>
              <a:rPr lang="en-US" altLang="uk-UA" sz="3600" dirty="0"/>
              <a:t>’</a:t>
            </a:r>
            <a:r>
              <a:rPr lang="uk-UA" altLang="uk-UA" sz="3600" dirty="0" err="1"/>
              <a:t>язок</a:t>
            </a:r>
            <a:r>
              <a:rPr lang="uk-UA" altLang="uk-UA" sz="3600" dirty="0"/>
              <a:t>;</a:t>
            </a:r>
          </a:p>
          <a:p>
            <a:pPr marL="514350" indent="-514350">
              <a:buAutoNum type="arabicPeriod"/>
              <a:defRPr/>
            </a:pPr>
            <a:endParaRPr lang="uk-UA" altLang="uk-UA" sz="3600" dirty="0"/>
          </a:p>
          <a:p>
            <a:pPr marL="0" indent="0">
              <a:buNone/>
              <a:defRPr/>
            </a:pPr>
            <a:r>
              <a:rPr lang="uk-UA" altLang="uk-UA" sz="3600" dirty="0" smtClean="0"/>
              <a:t>4.</a:t>
            </a:r>
            <a:r>
              <a:rPr lang="uk-UA" altLang="uk-UA" sz="3600" dirty="0" smtClean="0"/>
              <a:t> </a:t>
            </a:r>
            <a:r>
              <a:rPr lang="uk-UA" altLang="uk-UA" sz="3600" dirty="0"/>
              <a:t>Різне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altLang="uk-UA" sz="3600" dirty="0" smtClean="0"/>
              <a:t>Учасники </a:t>
            </a:r>
            <a:r>
              <a:rPr lang="uk-UA" altLang="uk-UA" sz="3600" dirty="0"/>
              <a:t>зборів</a:t>
            </a:r>
            <a:endParaRPr lang="en-US" altLang="uk-UA" sz="3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altLang="uk-UA" sz="3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altLang="uk-UA" dirty="0"/>
          </a:p>
          <a:p>
            <a:pPr eaLnBrk="1" fontAlgn="auto" hangingPunct="1">
              <a:spcAft>
                <a:spcPts val="0"/>
              </a:spcAft>
              <a:defRPr/>
            </a:pPr>
            <a:endParaRPr lang="uk-UA" altLang="uk-UA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12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Кабінети поділу</a:t>
            </a:r>
            <a:endParaRPr lang="uk-UA" dirty="0"/>
          </a:p>
        </p:txBody>
      </p:sp>
      <p:pic>
        <p:nvPicPr>
          <p:cNvPr id="8194" name="Picture 2" descr="На зображенні може бути: у приміщенні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а зображенні може бути: у приміщенн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53" y="82106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8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838329" cy="1600200"/>
          </a:xfrm>
        </p:spPr>
        <p:txBody>
          <a:bodyPr/>
          <a:lstStyle/>
          <a:p>
            <a:r>
              <a:rPr lang="uk-UA" dirty="0" smtClean="0"/>
              <a:t>Заміна вікон у корпусі №2</a:t>
            </a:r>
            <a:endParaRPr lang="uk-UA" dirty="0"/>
          </a:p>
        </p:txBody>
      </p:sp>
      <p:pic>
        <p:nvPicPr>
          <p:cNvPr id="1026" name="Picture 2" descr="Немає опису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1" y="1629475"/>
            <a:ext cx="6971366" cy="52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3248" y="1"/>
            <a:ext cx="421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133200 грн.</a:t>
            </a:r>
            <a:endParaRPr lang="uk-UA" sz="3600" dirty="0"/>
          </a:p>
        </p:txBody>
      </p:sp>
      <p:pic>
        <p:nvPicPr>
          <p:cNvPr id="1028" name="Picture 4" descr="На зображенні може бути: у приміщен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53" y="1142019"/>
            <a:ext cx="4047566" cy="30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 зображенні може бути: небо та цегляна сті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54" y="3903989"/>
            <a:ext cx="3813176" cy="28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3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24" y="313764"/>
            <a:ext cx="10650071" cy="1600200"/>
          </a:xfrm>
        </p:spPr>
        <p:txBody>
          <a:bodyPr/>
          <a:lstStyle/>
          <a:p>
            <a:r>
              <a:rPr lang="uk-UA" dirty="0" smtClean="0"/>
              <a:t>Гідроізоляція фундаменту корпусу №1</a:t>
            </a:r>
            <a:endParaRPr lang="uk-UA" dirty="0"/>
          </a:p>
        </p:txBody>
      </p:sp>
      <p:pic>
        <p:nvPicPr>
          <p:cNvPr id="2050" name="Picture 2" descr="Немає опису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70" y="2532528"/>
            <a:ext cx="2985246" cy="39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емає опису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8" y="2071878"/>
            <a:ext cx="2236624" cy="47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емає опису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37" y="2532528"/>
            <a:ext cx="2727546" cy="36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5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-104056" y="1887802"/>
            <a:ext cx="3107944" cy="316829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Маємо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3003888" y="1887802"/>
            <a:ext cx="2267359" cy="428916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err="1" smtClean="0">
                <a:solidFill>
                  <a:srgbClr val="C00000"/>
                </a:solidFill>
              </a:rPr>
              <a:t>Хочемо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5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428"/>
            <a:ext cx="32403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5\Desktop\117334573_1238882046489067_860764329913739795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35" y="4447940"/>
            <a:ext cx="3607558" cy="24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5\Desktop\117385121_1238882053155733_496898503035503160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0" y="2425428"/>
            <a:ext cx="3240360" cy="20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0"/>
            <a:ext cx="11725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3600" dirty="0" smtClean="0"/>
              <a:t> </a:t>
            </a:r>
            <a:r>
              <a:rPr lang="uk-UA" sz="3600" dirty="0">
                <a:solidFill>
                  <a:srgbClr val="C00000"/>
                </a:solidFill>
              </a:rPr>
              <a:t>Початковій школі «Світанок» – сучасний </a:t>
            </a:r>
            <a:r>
              <a:rPr lang="uk-UA" sz="3600" dirty="0" smtClean="0">
                <a:solidFill>
                  <a:srgbClr val="C00000"/>
                </a:solidFill>
              </a:rPr>
              <a:t>паркан Громадський проект</a:t>
            </a:r>
            <a:endParaRPr lang="uk-UA" sz="3600" dirty="0">
              <a:solidFill>
                <a:srgbClr val="C00000"/>
              </a:solidFill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074" name="Picture 2" descr="Немає опису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04" y="1077209"/>
            <a:ext cx="5837530" cy="26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6524"/>
            <a:ext cx="9540552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23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0544"/>
            <a:ext cx="9720064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2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Дякуємо</a:t>
            </a:r>
            <a:r>
              <a:rPr lang="ru-RU" b="1" dirty="0" smtClean="0">
                <a:solidFill>
                  <a:srgbClr val="7030A0"/>
                </a:solidFill>
              </a:rPr>
              <a:t> за ваш голос!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endParaRPr lang="ru-RU" dirty="0"/>
          </a:p>
          <a:p>
            <a:pPr fontAlgn="base"/>
            <a:r>
              <a:rPr lang="ru-RU" sz="6200" b="1" dirty="0" err="1"/>
              <a:t>Від</a:t>
            </a:r>
            <a:r>
              <a:rPr lang="ru-RU" sz="6200" b="1" dirty="0"/>
              <a:t> </a:t>
            </a:r>
            <a:r>
              <a:rPr lang="ru-RU" sz="6200" b="1" dirty="0" err="1"/>
              <a:t>Початкової</a:t>
            </a:r>
            <a:r>
              <a:rPr lang="ru-RU" sz="6200" b="1" dirty="0"/>
              <a:t> </a:t>
            </a:r>
            <a:r>
              <a:rPr lang="ru-RU" sz="6200" b="1" dirty="0" err="1"/>
              <a:t>школи</a:t>
            </a:r>
            <a:r>
              <a:rPr lang="ru-RU" sz="6200" b="1" dirty="0"/>
              <a:t> “</a:t>
            </a:r>
            <a:r>
              <a:rPr lang="ru-RU" sz="6200" b="1" dirty="0" err="1"/>
              <a:t>Світанок</a:t>
            </a:r>
            <a:r>
              <a:rPr lang="ru-RU" sz="6200" b="1" dirty="0"/>
              <a:t>” на </a:t>
            </a:r>
            <a:r>
              <a:rPr lang="ru-RU" sz="6200" b="1" dirty="0" err="1"/>
              <a:t>розгляді</a:t>
            </a:r>
            <a:r>
              <a:rPr lang="ru-RU" sz="6200" b="1" dirty="0"/>
              <a:t> два </a:t>
            </a:r>
            <a:r>
              <a:rPr lang="ru-RU" sz="6200" b="1" dirty="0" err="1"/>
              <a:t>проєкти</a:t>
            </a:r>
            <a:r>
              <a:rPr lang="ru-RU" sz="6200" b="1" dirty="0"/>
              <a:t> №31 </a:t>
            </a:r>
            <a:r>
              <a:rPr lang="ru-RU" sz="6200" b="1" dirty="0" err="1"/>
              <a:t>Капітальний</a:t>
            </a:r>
            <a:r>
              <a:rPr lang="ru-RU" sz="6200" b="1" dirty="0"/>
              <a:t> ремонт </a:t>
            </a:r>
            <a:r>
              <a:rPr lang="ru-RU" sz="6200" b="1" dirty="0" err="1"/>
              <a:t>подвір’я</a:t>
            </a:r>
            <a:r>
              <a:rPr lang="ru-RU" sz="6200" b="1" dirty="0"/>
              <a:t> </a:t>
            </a:r>
            <a:r>
              <a:rPr lang="ru-RU" sz="6200" b="1" dirty="0" err="1"/>
              <a:t>Початкової</a:t>
            </a:r>
            <a:r>
              <a:rPr lang="ru-RU" sz="6200" b="1" dirty="0"/>
              <a:t> </a:t>
            </a:r>
            <a:r>
              <a:rPr lang="ru-RU" sz="6200" b="1" dirty="0" err="1"/>
              <a:t>школи</a:t>
            </a:r>
            <a:r>
              <a:rPr lang="ru-RU" sz="6200" b="1" dirty="0"/>
              <a:t> “</a:t>
            </a:r>
            <a:r>
              <a:rPr lang="ru-RU" sz="6200" b="1" dirty="0" err="1"/>
              <a:t>Світанок</a:t>
            </a:r>
            <a:r>
              <a:rPr lang="ru-RU" sz="6200" b="1" dirty="0"/>
              <a:t>”  і № 32 </a:t>
            </a:r>
            <a:r>
              <a:rPr lang="ru-RU" sz="6200" b="1" dirty="0" err="1"/>
              <a:t>Капітальний</a:t>
            </a:r>
            <a:r>
              <a:rPr lang="ru-RU" sz="6200" b="1" dirty="0"/>
              <a:t> ремонт </a:t>
            </a:r>
            <a:r>
              <a:rPr lang="ru-RU" sz="6200" b="1" dirty="0" err="1"/>
              <a:t>харчоблоку</a:t>
            </a:r>
            <a:r>
              <a:rPr lang="ru-RU" sz="6200" b="1" dirty="0"/>
              <a:t> у </a:t>
            </a:r>
            <a:r>
              <a:rPr lang="ru-RU" sz="6200" b="1" dirty="0" err="1"/>
              <a:t>Початковій</a:t>
            </a:r>
            <a:r>
              <a:rPr lang="ru-RU" sz="6200" b="1" dirty="0"/>
              <a:t> </a:t>
            </a:r>
            <a:r>
              <a:rPr lang="ru-RU" sz="6200" b="1" dirty="0" err="1"/>
              <a:t>школі</a:t>
            </a:r>
            <a:r>
              <a:rPr lang="ru-RU" sz="6200" b="1" dirty="0"/>
              <a:t> «</a:t>
            </a:r>
            <a:r>
              <a:rPr lang="ru-RU" sz="6200" b="1" dirty="0" err="1"/>
              <a:t>Світанок</a:t>
            </a:r>
            <a:r>
              <a:rPr lang="ru-RU" sz="6200" b="1" dirty="0"/>
              <a:t>»</a:t>
            </a:r>
            <a:endParaRPr lang="ru-RU" sz="6200" dirty="0"/>
          </a:p>
          <a:p>
            <a:pPr fontAlgn="base"/>
            <a:r>
              <a:rPr lang="ru-RU" sz="6200" b="1" dirty="0" err="1"/>
              <a:t>Віддати</a:t>
            </a:r>
            <a:r>
              <a:rPr lang="ru-RU" sz="6200" b="1" dirty="0"/>
              <a:t> голос </a:t>
            </a:r>
            <a:r>
              <a:rPr lang="ru-RU" sz="6200" b="1" dirty="0" err="1"/>
              <a:t>можна</a:t>
            </a:r>
            <a:r>
              <a:rPr lang="ru-RU" sz="6200" b="1" dirty="0"/>
              <a:t>  за </a:t>
            </a:r>
            <a:r>
              <a:rPr lang="ru-RU" sz="6200" b="1" dirty="0" err="1"/>
              <a:t>посиланням</a:t>
            </a:r>
            <a:r>
              <a:rPr lang="ru-RU" sz="6200" b="1" dirty="0"/>
              <a:t>:</a:t>
            </a:r>
            <a:endParaRPr lang="ru-RU" sz="6200" dirty="0"/>
          </a:p>
          <a:p>
            <a:pPr fontAlgn="base"/>
            <a:r>
              <a:rPr lang="ru-RU" sz="6200" b="1" dirty="0">
                <a:hlinkClick r:id="rId2"/>
              </a:rPr>
              <a:t>https://lviv.pb.org.ua/projects/31</a:t>
            </a:r>
            <a:endParaRPr lang="ru-RU" sz="6200" dirty="0"/>
          </a:p>
          <a:p>
            <a:pPr fontAlgn="base"/>
            <a:r>
              <a:rPr lang="ru-RU" sz="6200" b="1" dirty="0">
                <a:hlinkClick r:id="rId3"/>
              </a:rPr>
              <a:t>https://lviv.pb.org.ua/projects/32</a:t>
            </a:r>
            <a:endParaRPr lang="ru-RU" sz="6200" dirty="0"/>
          </a:p>
          <a:p>
            <a:pPr fontAlgn="base"/>
            <a:r>
              <a:rPr lang="ru-RU" sz="6200" b="1" dirty="0" err="1"/>
              <a:t>Також</a:t>
            </a:r>
            <a:r>
              <a:rPr lang="ru-RU" sz="6200" b="1" dirty="0"/>
              <a:t> </a:t>
            </a:r>
            <a:r>
              <a:rPr lang="ru-RU" sz="6200" b="1" dirty="0" err="1"/>
              <a:t>проголосувати</a:t>
            </a:r>
            <a:r>
              <a:rPr lang="ru-RU" sz="6200" b="1" dirty="0"/>
              <a:t> </a:t>
            </a:r>
            <a:r>
              <a:rPr lang="ru-RU" sz="6200" b="1" dirty="0" err="1"/>
              <a:t>можливо</a:t>
            </a:r>
            <a:r>
              <a:rPr lang="ru-RU" sz="6200" b="1" dirty="0"/>
              <a:t> в </a:t>
            </a:r>
            <a:r>
              <a:rPr lang="ru-RU" sz="6200" b="1" dirty="0" err="1"/>
              <a:t>мобільному</a:t>
            </a:r>
            <a:r>
              <a:rPr lang="ru-RU" sz="6200" b="1" dirty="0"/>
              <a:t> </a:t>
            </a:r>
            <a:r>
              <a:rPr lang="ru-RU" sz="6200" b="1" dirty="0" err="1"/>
              <a:t>додатку</a:t>
            </a:r>
            <a:r>
              <a:rPr lang="ru-RU" sz="6200" b="1" dirty="0"/>
              <a:t> «Приват 24» та у </a:t>
            </a:r>
            <a:r>
              <a:rPr lang="ru-RU" sz="6200" b="1" dirty="0" err="1"/>
              <a:t>терміналах</a:t>
            </a:r>
            <a:r>
              <a:rPr lang="ru-RU" sz="6200" b="1" dirty="0"/>
              <a:t> </a:t>
            </a:r>
            <a:r>
              <a:rPr lang="ru-RU" sz="6200" b="1" dirty="0" err="1"/>
              <a:t>самообслуговування</a:t>
            </a:r>
            <a:r>
              <a:rPr lang="ru-RU" sz="6200" b="1" dirty="0"/>
              <a:t> «</a:t>
            </a:r>
            <a:r>
              <a:rPr lang="ru-RU" sz="6200" b="1" dirty="0" err="1"/>
              <a:t>Приватбанку</a:t>
            </a:r>
            <a:r>
              <a:rPr lang="ru-RU" sz="6200" b="1" dirty="0"/>
              <a:t>».</a:t>
            </a:r>
            <a:endParaRPr lang="ru-RU" sz="6200" dirty="0"/>
          </a:p>
          <a:p>
            <a:pPr fontAlgn="base"/>
            <a:r>
              <a:rPr lang="ru-RU" sz="6200" b="1" dirty="0" err="1"/>
              <a:t>Інші</a:t>
            </a:r>
            <a:r>
              <a:rPr lang="ru-RU" sz="6200" dirty="0"/>
              <a:t> </a:t>
            </a:r>
            <a:r>
              <a:rPr lang="ru-RU" sz="6200" b="1" dirty="0"/>
              <a:t>особи</a:t>
            </a:r>
            <a:r>
              <a:rPr lang="ru-RU" sz="6200" dirty="0"/>
              <a:t> </a:t>
            </a:r>
            <a:r>
              <a:rPr lang="ru-RU" sz="6200" b="1" dirty="0" err="1"/>
              <a:t>можуть</a:t>
            </a:r>
            <a:r>
              <a:rPr lang="ru-RU" sz="6200" dirty="0"/>
              <a:t> </a:t>
            </a:r>
            <a:r>
              <a:rPr lang="ru-RU" sz="6200" b="1" dirty="0" err="1"/>
              <a:t>проголосувати</a:t>
            </a:r>
            <a:r>
              <a:rPr lang="ru-RU" sz="6200" dirty="0"/>
              <a:t> </a:t>
            </a:r>
            <a:r>
              <a:rPr lang="ru-RU" sz="6200" b="1" dirty="0"/>
              <a:t>у</a:t>
            </a:r>
            <a:r>
              <a:rPr lang="ru-RU" sz="6200" dirty="0"/>
              <a:t> </a:t>
            </a:r>
            <a:r>
              <a:rPr lang="ru-RU" sz="6200" b="1" dirty="0"/>
              <a:t>Центрах</a:t>
            </a:r>
            <a:r>
              <a:rPr lang="ru-RU" sz="6200" dirty="0"/>
              <a:t> </a:t>
            </a:r>
            <a:r>
              <a:rPr lang="ru-RU" sz="6200" b="1" dirty="0" err="1"/>
              <a:t>надання</a:t>
            </a:r>
            <a:r>
              <a:rPr lang="ru-RU" sz="6200" dirty="0"/>
              <a:t> </a:t>
            </a:r>
            <a:r>
              <a:rPr lang="ru-RU" sz="6200" b="1" dirty="0" err="1"/>
              <a:t>адміністративних</a:t>
            </a:r>
            <a:r>
              <a:rPr lang="ru-RU" sz="6200" dirty="0"/>
              <a:t> </a:t>
            </a:r>
            <a:r>
              <a:rPr lang="ru-RU" sz="6200" b="1" dirty="0" err="1"/>
              <a:t>послуг</a:t>
            </a:r>
            <a:r>
              <a:rPr lang="ru-RU" sz="6200" b="1" dirty="0"/>
              <a:t>, </a:t>
            </a:r>
            <a:r>
              <a:rPr lang="ru-RU" sz="6200" b="1" dirty="0" err="1"/>
              <a:t>прийшовши</a:t>
            </a:r>
            <a:r>
              <a:rPr lang="ru-RU" sz="6200" dirty="0"/>
              <a:t> </a:t>
            </a:r>
            <a:r>
              <a:rPr lang="ru-RU" sz="6200" b="1" dirty="0"/>
              <a:t>з</a:t>
            </a:r>
            <a:r>
              <a:rPr lang="ru-RU" sz="6200" dirty="0"/>
              <a:t> </a:t>
            </a:r>
            <a:r>
              <a:rPr lang="ru-RU" sz="6200" b="1" dirty="0"/>
              <a:t>паспортом.</a:t>
            </a:r>
            <a:endParaRPr lang="ru-RU" sz="6200" dirty="0"/>
          </a:p>
          <a:p>
            <a:pPr fontAlgn="base"/>
            <a:r>
              <a:rPr lang="ru-RU" sz="6200" b="1" dirty="0"/>
              <a:t> Адреса</a:t>
            </a:r>
            <a:r>
              <a:rPr lang="ru-RU" sz="6200" dirty="0"/>
              <a:t> </a:t>
            </a:r>
            <a:r>
              <a:rPr lang="ru-RU" sz="6200" b="1" dirty="0" err="1"/>
              <a:t>ЦНАПу</a:t>
            </a:r>
            <a:r>
              <a:rPr lang="ru-RU" sz="6200" b="1" dirty="0"/>
              <a:t> </a:t>
            </a:r>
            <a:r>
              <a:rPr lang="ru-RU" sz="6200" b="1" dirty="0" err="1"/>
              <a:t>Залізничного</a:t>
            </a:r>
            <a:r>
              <a:rPr lang="ru-RU" sz="6200" dirty="0"/>
              <a:t> </a:t>
            </a:r>
            <a:r>
              <a:rPr lang="ru-RU" sz="6200" b="1" dirty="0"/>
              <a:t>району – </a:t>
            </a:r>
            <a:r>
              <a:rPr lang="ru-RU" sz="6200" b="1" dirty="0" err="1"/>
              <a:t>вул</a:t>
            </a:r>
            <a:r>
              <a:rPr lang="ru-RU" sz="6200" b="1" dirty="0"/>
              <a:t>. І. </a:t>
            </a:r>
            <a:r>
              <a:rPr lang="ru-RU" sz="6200" b="1" dirty="0" err="1"/>
              <a:t>Виговського</a:t>
            </a:r>
            <a:r>
              <a:rPr lang="ru-RU" sz="6200" b="1" dirty="0"/>
              <a:t>, 32</a:t>
            </a:r>
            <a:endParaRPr lang="ru-RU" sz="6200" dirty="0"/>
          </a:p>
          <a:p>
            <a:pPr fontAlgn="base"/>
            <a:r>
              <a:rPr lang="ru-RU" sz="6200" dirty="0" err="1"/>
              <a:t>Голосування</a:t>
            </a:r>
            <a:r>
              <a:rPr lang="ru-RU" sz="6200" dirty="0"/>
              <a:t> </a:t>
            </a:r>
            <a:r>
              <a:rPr lang="ru-RU" sz="6200" dirty="0" err="1"/>
              <a:t>триває</a:t>
            </a:r>
            <a:r>
              <a:rPr lang="ru-RU" sz="6200" dirty="0"/>
              <a:t> з 1 по 15 листопада</a:t>
            </a:r>
          </a:p>
          <a:p>
            <a:pPr fontAlgn="base"/>
            <a:r>
              <a:rPr lang="ru-RU" sz="6200" b="1" dirty="0"/>
              <a:t> </a:t>
            </a:r>
            <a:r>
              <a:rPr lang="ru-RU" sz="6200" b="1" dirty="0" err="1"/>
              <a:t>Кожен</a:t>
            </a:r>
            <a:r>
              <a:rPr lang="ru-RU" sz="6200" b="1" dirty="0"/>
              <a:t> </a:t>
            </a:r>
            <a:r>
              <a:rPr lang="ru-RU" sz="6200" b="1" dirty="0" err="1"/>
              <a:t>небайдужий</a:t>
            </a:r>
            <a:r>
              <a:rPr lang="ru-RU" sz="6200" b="1" dirty="0"/>
              <a:t>  </a:t>
            </a:r>
            <a:r>
              <a:rPr lang="ru-RU" sz="6200" b="1" dirty="0" err="1"/>
              <a:t>мешканець</a:t>
            </a:r>
            <a:r>
              <a:rPr lang="ru-RU" sz="6200" b="1" dirty="0"/>
              <a:t> </a:t>
            </a:r>
            <a:r>
              <a:rPr lang="ru-RU" sz="6200" b="1" dirty="0" err="1"/>
              <a:t>зможе</a:t>
            </a:r>
            <a:r>
              <a:rPr lang="ru-RU" sz="6200" b="1" dirty="0"/>
              <a:t> </a:t>
            </a:r>
            <a:r>
              <a:rPr lang="ru-RU" sz="6200" b="1" dirty="0" err="1"/>
              <a:t>проголосувати</a:t>
            </a:r>
            <a:r>
              <a:rPr lang="ru-RU" sz="6200" b="1" dirty="0"/>
              <a:t> за один великий №31 та один </a:t>
            </a:r>
            <a:r>
              <a:rPr lang="ru-RU" sz="6200" b="1" dirty="0" err="1"/>
              <a:t>малий</a:t>
            </a:r>
            <a:r>
              <a:rPr lang="ru-RU" sz="6200" b="1" dirty="0"/>
              <a:t> проект №</a:t>
            </a:r>
            <a:r>
              <a:rPr lang="ru-RU" sz="6200" b="1" dirty="0"/>
              <a:t>32</a:t>
            </a:r>
            <a:r>
              <a:rPr lang="ru-RU" sz="6200" dirty="0"/>
              <a:t> </a:t>
            </a:r>
          </a:p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pPr marL="0" indent="0" fontAlgn="base">
              <a:buNone/>
            </a:pPr>
            <a:r>
              <a:rPr lang="ru-RU" b="1" dirty="0"/>
              <a:t>                                                 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451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7128"/>
          </a:xfrm>
        </p:spPr>
        <p:txBody>
          <a:bodyPr/>
          <a:lstStyle/>
          <a:p>
            <a:r>
              <a:rPr lang="uk-UA" dirty="0" smtClean="0"/>
              <a:t>Дотримання санітарного регламенту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7129"/>
            <a:ext cx="11102788" cy="4939834"/>
          </a:xfrm>
        </p:spPr>
        <p:txBody>
          <a:bodyPr>
            <a:noAutofit/>
          </a:bodyPr>
          <a:lstStyle/>
          <a:p>
            <a:r>
              <a:rPr lang="uk-UA" sz="1800" dirty="0"/>
              <a:t>1. Кожного ранку перед приходом до школи виконувати замір температури тіла дитини і перевіряти наявність респіраторних симптомів; показники температури дитини  записати у щоденник дитини під особистий підпис.</a:t>
            </a:r>
          </a:p>
          <a:p>
            <a:r>
              <a:rPr lang="uk-UA" sz="1800" dirty="0"/>
              <a:t>2. Інформувати класного керівника про підвищення температури ( більше 37.2) та погіршення самопочуття дитини до початку занять. У випадку підвищеної температури, забезпечити перебування дитини вдома.</a:t>
            </a:r>
          </a:p>
          <a:p>
            <a:r>
              <a:rPr lang="uk-UA" sz="1800" dirty="0"/>
              <a:t>3. Для батьків вхід у приміщення школи заборонений, окрім осіб, які супроводжують дітей з особливими освітніми потребами.</a:t>
            </a:r>
          </a:p>
          <a:p>
            <a:r>
              <a:rPr lang="uk-UA" sz="1800" dirty="0"/>
              <a:t>4. Батьки та супроводжуючі особи повинні одягати респіратор або захисну маску так, щоб були покриті ніс та рот, </a:t>
            </a:r>
            <a:r>
              <a:rPr lang="uk-UA" sz="1800" dirty="0" err="1"/>
              <a:t>бахіли</a:t>
            </a:r>
            <a:r>
              <a:rPr lang="uk-UA" sz="1800" dirty="0"/>
              <a:t>.</a:t>
            </a:r>
          </a:p>
          <a:p>
            <a:r>
              <a:rPr lang="uk-UA" sz="1800" dirty="0"/>
              <a:t>5. Допуск учнів у школу здійснюється відповідно до графіку початку занять та маршруту руху, затвердженого керівником закладу.</a:t>
            </a:r>
          </a:p>
          <a:p>
            <a:r>
              <a:rPr lang="uk-UA" sz="1800" dirty="0"/>
              <a:t>6. Працівник закладу освіти здійснює моніторинг стану </a:t>
            </a:r>
            <a:r>
              <a:rPr lang="uk-UA" sz="1800" dirty="0" err="1"/>
              <a:t>здоров</a:t>
            </a:r>
            <a:r>
              <a:rPr lang="ru-RU" sz="1800" dirty="0"/>
              <a:t>’я </a:t>
            </a:r>
            <a:r>
              <a:rPr lang="ru-RU" sz="1800" dirty="0" err="1"/>
              <a:t>дитини</a:t>
            </a:r>
            <a:r>
              <a:rPr lang="ru-RU" sz="1800" dirty="0"/>
              <a:t> з метою допуску до </a:t>
            </a:r>
            <a:r>
              <a:rPr lang="ru-RU" sz="1800" dirty="0" err="1"/>
              <a:t>школи</a:t>
            </a:r>
            <a:r>
              <a:rPr lang="ru-RU" sz="1800" dirty="0"/>
              <a:t>.</a:t>
            </a:r>
            <a:endParaRPr lang="uk-UA" sz="1800" dirty="0"/>
          </a:p>
          <a:p>
            <a:r>
              <a:rPr lang="uk-UA" sz="1800" dirty="0"/>
              <a:t>7. При найменших ознаках нездужання упродовж дня дитина відразу </a:t>
            </a:r>
            <a:r>
              <a:rPr lang="uk-UA" sz="1800" dirty="0" err="1"/>
              <a:t>ізольовується</a:t>
            </a:r>
            <a:r>
              <a:rPr lang="uk-UA" sz="1800" dirty="0"/>
              <a:t> і батьки зобов’язані негайно її забрати</a:t>
            </a:r>
          </a:p>
          <a:p>
            <a:r>
              <a:rPr lang="ru-RU" sz="1800" dirty="0"/>
              <a:t>8.Батьки </a:t>
            </a:r>
            <a:r>
              <a:rPr lang="ru-RU" sz="1800" dirty="0" err="1"/>
              <a:t>забезпечують</a:t>
            </a:r>
            <a:r>
              <a:rPr lang="ru-RU" sz="1800" dirty="0"/>
              <a:t> </a:t>
            </a:r>
            <a:r>
              <a:rPr lang="ru-RU" sz="1800" dirty="0" err="1"/>
              <a:t>дитину</a:t>
            </a:r>
            <a:r>
              <a:rPr lang="ru-RU" sz="1800" dirty="0"/>
              <a:t> </a:t>
            </a:r>
            <a:r>
              <a:rPr lang="ru-RU" sz="1800" dirty="0" err="1"/>
              <a:t>змінним</a:t>
            </a:r>
            <a:r>
              <a:rPr lang="ru-RU" sz="1800" dirty="0"/>
              <a:t> </a:t>
            </a:r>
            <a:r>
              <a:rPr lang="ru-RU" sz="1800" dirty="0" err="1"/>
              <a:t>взуттям</a:t>
            </a:r>
            <a:r>
              <a:rPr lang="ru-RU" sz="1800" dirty="0"/>
              <a:t>.</a:t>
            </a:r>
            <a:endParaRPr lang="uk-UA" sz="1800" dirty="0"/>
          </a:p>
          <a:p>
            <a:r>
              <a:rPr lang="ru-RU" sz="1800" dirty="0"/>
              <a:t>9. Батькам </a:t>
            </a:r>
            <a:r>
              <a:rPr lang="ru-RU" sz="1800" dirty="0" err="1"/>
              <a:t>учнів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належать до </a:t>
            </a:r>
            <a:r>
              <a:rPr lang="ru-RU" sz="1800" dirty="0" err="1"/>
              <a:t>категорій</a:t>
            </a:r>
            <a:r>
              <a:rPr lang="ru-RU" sz="1800" dirty="0"/>
              <a:t>, </a:t>
            </a:r>
            <a:r>
              <a:rPr lang="ru-RU" sz="1800" dirty="0" err="1"/>
              <a:t>яким</a:t>
            </a:r>
            <a:r>
              <a:rPr lang="ru-RU" sz="1800" dirty="0"/>
              <a:t> не рекомендовано </a:t>
            </a:r>
            <a:r>
              <a:rPr lang="ru-RU" sz="1800" dirty="0" err="1"/>
              <a:t>перебування</a:t>
            </a:r>
            <a:r>
              <a:rPr lang="ru-RU" sz="1800" dirty="0"/>
              <a:t> в закладах </a:t>
            </a:r>
            <a:r>
              <a:rPr lang="ru-RU" sz="1800" dirty="0" err="1"/>
              <a:t>освіти</a:t>
            </a:r>
            <a:r>
              <a:rPr lang="ru-RU" sz="1800" dirty="0"/>
              <a:t> ( особам з </a:t>
            </a:r>
            <a:r>
              <a:rPr lang="ru-RU" sz="1800" dirty="0" err="1"/>
              <a:t>хронічними</a:t>
            </a:r>
            <a:r>
              <a:rPr lang="ru-RU" sz="1800" dirty="0"/>
              <a:t> </a:t>
            </a:r>
            <a:r>
              <a:rPr lang="ru-RU" sz="1800" dirty="0" err="1"/>
              <a:t>легеневими</a:t>
            </a:r>
            <a:r>
              <a:rPr lang="ru-RU" sz="1800" dirty="0"/>
              <a:t> хворобами, особам,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розлади</a:t>
            </a:r>
            <a:r>
              <a:rPr lang="ru-RU" sz="1800" dirty="0"/>
              <a:t> </a:t>
            </a:r>
            <a:r>
              <a:rPr lang="ru-RU" sz="1800" dirty="0" err="1"/>
              <a:t>імунної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, особам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захворюванням</a:t>
            </a:r>
            <a:r>
              <a:rPr lang="ru-RU" sz="1800" dirty="0"/>
              <a:t> на </a:t>
            </a:r>
            <a:r>
              <a:rPr lang="ru-RU" sz="1800" dirty="0" err="1"/>
              <a:t>цукровий</a:t>
            </a:r>
            <a:r>
              <a:rPr lang="ru-RU" sz="1800" dirty="0"/>
              <a:t> </a:t>
            </a:r>
            <a:r>
              <a:rPr lang="ru-RU" sz="1800" dirty="0" err="1"/>
              <a:t>діабет</a:t>
            </a:r>
            <a:r>
              <a:rPr lang="ru-RU" sz="1800" dirty="0"/>
              <a:t>, </a:t>
            </a:r>
            <a:r>
              <a:rPr lang="ru-RU" sz="1800" dirty="0" err="1"/>
              <a:t>тощо</a:t>
            </a:r>
            <a:r>
              <a:rPr lang="ru-RU" sz="1800" dirty="0"/>
              <a:t>)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8820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8" y="0"/>
            <a:ext cx="4818704" cy="209774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Зміна маршруту руху учнів корпусу №1 евакуаційний  вхід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564776"/>
            <a:ext cx="5661212" cy="561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1-А Кушка О.Є.,</a:t>
            </a:r>
          </a:p>
          <a:p>
            <a:pPr marL="0" indent="0">
              <a:buNone/>
            </a:pPr>
            <a:r>
              <a:rPr lang="uk-UA" dirty="0" smtClean="0"/>
              <a:t>4-Д </a:t>
            </a:r>
            <a:r>
              <a:rPr lang="uk-UA" dirty="0" err="1" smtClean="0"/>
              <a:t>Янчишин</a:t>
            </a:r>
            <a:r>
              <a:rPr lang="uk-UA" dirty="0" smtClean="0"/>
              <a:t> І.В., 1-Д Білецька М.І.,  1-Б </a:t>
            </a:r>
            <a:r>
              <a:rPr lang="uk-UA" dirty="0" err="1" smtClean="0"/>
              <a:t>БучкоІ.В</a:t>
            </a:r>
            <a:r>
              <a:rPr lang="uk-UA" dirty="0" smtClean="0"/>
              <a:t>., 2-А </a:t>
            </a:r>
            <a:r>
              <a:rPr lang="uk-UA" dirty="0" err="1" smtClean="0"/>
              <a:t>Коромець</a:t>
            </a:r>
            <a:r>
              <a:rPr lang="uk-UA" dirty="0" smtClean="0"/>
              <a:t> Г.С., 1-Г </a:t>
            </a:r>
            <a:r>
              <a:rPr lang="uk-UA" dirty="0" err="1" smtClean="0"/>
              <a:t>ПанчишинМ.С</a:t>
            </a:r>
            <a:r>
              <a:rPr lang="uk-UA" dirty="0" smtClean="0"/>
              <a:t>.; 4-Б Гладких С.Б. </a:t>
            </a:r>
            <a:r>
              <a:rPr lang="uk-UA" dirty="0"/>
              <a:t>заходять з </a:t>
            </a:r>
            <a:r>
              <a:rPr lang="uk-UA" dirty="0" smtClean="0"/>
              <a:t>запасного ходу </a:t>
            </a:r>
            <a:r>
              <a:rPr lang="uk-UA" dirty="0"/>
              <a:t>біля їдальні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Ведуться ремонтні роботи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Всі інші вчителі заходять і виходять зі школи згідно попереднього маршруту. </a:t>
            </a:r>
            <a:endParaRPr lang="uk-UA" dirty="0"/>
          </a:p>
        </p:txBody>
      </p:sp>
      <p:pic>
        <p:nvPicPr>
          <p:cNvPr id="4098" name="Picture 2" descr="Немає опису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48" y="2309719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6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2399" y="1628800"/>
            <a:ext cx="686199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/>
                <a:solidFill>
                  <a:srgbClr val="C00000"/>
                </a:solidFill>
                <a:latin typeface="Comic Sans MS" pitchFamily="66" charset="0"/>
              </a:rPr>
              <a:t>Дякую</a:t>
            </a:r>
            <a:r>
              <a:rPr lang="ru-RU" sz="5400" b="1" dirty="0">
                <a:ln/>
                <a:solidFill>
                  <a:srgbClr val="C00000"/>
                </a:solidFill>
                <a:latin typeface="Comic Sans MS" pitchFamily="66" charset="0"/>
              </a:rPr>
              <a:t> за </a:t>
            </a:r>
            <a:r>
              <a:rPr lang="ru-RU" sz="5400" b="1" dirty="0" err="1">
                <a:ln/>
                <a:solidFill>
                  <a:srgbClr val="C00000"/>
                </a:solidFill>
                <a:latin typeface="Comic Sans MS" pitchFamily="66" charset="0"/>
              </a:rPr>
              <a:t>увагу</a:t>
            </a:r>
            <a:r>
              <a:rPr lang="ru-RU" sz="5400" b="1" dirty="0">
                <a:ln/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  <a:p>
            <a:pPr algn="ctr">
              <a:defRPr/>
            </a:pPr>
            <a:r>
              <a:rPr lang="uk-UA" sz="5400" b="1" dirty="0">
                <a:ln/>
                <a:solidFill>
                  <a:srgbClr val="C00000"/>
                </a:solidFill>
                <a:latin typeface="Comic Sans MS" pitchFamily="66" charset="0"/>
              </a:rPr>
              <a:t>Успіхів!</a:t>
            </a:r>
            <a:endParaRPr lang="ru-RU" sz="5400" b="1" dirty="0">
              <a:ln/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 descr="https://scontent-vie1-1.xx.fbcdn.net/v/t1.0-9/14203241_1664301627218248_402613886908082741_n.jpg?oh=78a05c0ab33f8681a5367e11da288f2b&amp;oe=58411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8719"/>
            <a:ext cx="12192000" cy="2009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6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На зображенні може бути: 8 людей, дитина, люди сидять, люди стоять та у приміщен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77" y="0"/>
            <a:ext cx="6293223" cy="85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На зображенні може бути: 6 людей, дитина, люди стоять та у приміщен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897"/>
            <a:ext cx="5922496" cy="44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58435" cy="1325563"/>
          </a:xfrm>
        </p:spPr>
        <p:txBody>
          <a:bodyPr/>
          <a:lstStyle/>
          <a:p>
            <a:r>
              <a:rPr lang="uk-UA" dirty="0" smtClean="0"/>
              <a:t>Очне навчання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257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а зображенні може бути: 11 людей, екран та у приміщен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04" y="0"/>
            <a:ext cx="5250143" cy="39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а зображенні може бути: 13 людей, дитина та тек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205"/>
            <a:ext cx="7090404" cy="36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24718" cy="1325563"/>
          </a:xfrm>
        </p:spPr>
        <p:txBody>
          <a:bodyPr/>
          <a:lstStyle/>
          <a:p>
            <a:r>
              <a:rPr lang="uk-UA" dirty="0" smtClean="0"/>
              <a:t>Дистанційне навчання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753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153" y="268940"/>
            <a:ext cx="11618259" cy="542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  2021/2022 н. р.  (</a:t>
            </a: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змінами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семестр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з 01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вересня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року по 30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грудня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року;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ІІ семестр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11 </a:t>
            </a:r>
            <a:r>
              <a:rPr lang="ru-RU" sz="36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січня</a:t>
            </a:r>
            <a:r>
              <a:rPr lang="ru-RU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року по 10 </a:t>
            </a:r>
            <a:r>
              <a:rPr lang="ru-RU" sz="36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червня</a:t>
            </a:r>
            <a:r>
              <a:rPr lang="ru-RU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року.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 </a:t>
            </a: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Канікули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Осінні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18 </a:t>
            </a:r>
            <a:r>
              <a:rPr lang="ru-RU" sz="36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жовтня</a:t>
            </a:r>
            <a:r>
              <a:rPr lang="ru-RU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року по 31 </a:t>
            </a:r>
            <a:r>
              <a:rPr lang="ru-RU" sz="36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жовтня</a:t>
            </a:r>
            <a:r>
              <a:rPr lang="ru-RU" sz="3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року; 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Зимові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з 31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грудня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року </a:t>
            </a:r>
            <a:r>
              <a:rPr lang="ru-RU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10 </a:t>
            </a:r>
            <a:r>
              <a:rPr lang="ru-RU" sz="36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січня</a:t>
            </a:r>
            <a:r>
              <a:rPr lang="ru-RU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року; </a:t>
            </a:r>
            <a:endParaRPr lang="uk-U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Весняні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з 28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березня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року по 03 </a:t>
            </a:r>
            <a:r>
              <a:rPr lang="ru-RU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квітня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року.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0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271" cy="1436781"/>
          </a:xfrm>
        </p:spPr>
        <p:txBody>
          <a:bodyPr/>
          <a:lstStyle/>
          <a:p>
            <a:r>
              <a:rPr lang="uk-UA" dirty="0" smtClean="0"/>
              <a:t>Закупівля НУШ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449079"/>
              </p:ext>
            </p:extLst>
          </p:nvPr>
        </p:nvGraphicFramePr>
        <p:xfrm>
          <a:off x="618564" y="2393575"/>
          <a:ext cx="11349318" cy="3862233"/>
        </p:xfrm>
        <a:graphic>
          <a:graphicData uri="http://schemas.openxmlformats.org/drawingml/2006/table">
            <a:tbl>
              <a:tblPr/>
              <a:tblGrid>
                <a:gridCol w="4742203"/>
                <a:gridCol w="2371101"/>
                <a:gridCol w="2078045"/>
                <a:gridCol w="2157969"/>
              </a:tblGrid>
              <a:tr h="654325">
                <a:tc>
                  <a:txBody>
                    <a:bodyPr/>
                    <a:lstStyle/>
                    <a:p>
                      <a:pPr rtl="0" fontAlgn="b"/>
                      <a:endParaRPr lang="uk-UA" sz="3200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uk-UA" sz="320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uk-UA" sz="320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1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2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uk-UA" sz="320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B81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1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15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1D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34">
                <a:tc>
                  <a:txBody>
                    <a:bodyPr/>
                    <a:lstStyle/>
                    <a:p>
                      <a:pPr rtl="0" fontAlgn="b"/>
                      <a:r>
                        <a:rPr lang="uk-UA" sz="3200" dirty="0">
                          <a:effectLst/>
                        </a:rPr>
                        <a:t>Виділено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uk-UA" sz="3200">
                          <a:effectLst/>
                        </a:rPr>
                        <a:t>МБ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2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uk-UA" sz="3200">
                          <a:effectLst/>
                        </a:rPr>
                        <a:t>СУБВЕНЦІЯ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D82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1D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28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uk-UA" sz="3200">
                          <a:effectLst/>
                        </a:rPr>
                        <a:t>Разом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F81D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1D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1D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2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454392">
                <a:tc>
                  <a:txBody>
                    <a:bodyPr/>
                    <a:lstStyle/>
                    <a:p>
                      <a:pPr rtl="0" fontAlgn="b"/>
                      <a:r>
                        <a:rPr lang="uk-UA" sz="3200" b="0">
                          <a:effectLst/>
                          <a:latin typeface="Times New Roman" panose="02020603050405020304" pitchFamily="18" charset="0"/>
                        </a:rPr>
                        <a:t>Закупівля засобів навчання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 b="0" dirty="0">
                          <a:effectLst/>
                          <a:latin typeface="Times New Roman" panose="02020603050405020304" pitchFamily="18" charset="0"/>
                        </a:rPr>
                        <a:t>30 586,00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>
                          <a:effectLst/>
                        </a:rPr>
                        <a:t>71 365,00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2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 b="1">
                          <a:effectLst/>
                        </a:rPr>
                        <a:t>101 951,00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F82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82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23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1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872434">
                <a:tc>
                  <a:txBody>
                    <a:bodyPr/>
                    <a:lstStyle/>
                    <a:p>
                      <a:pPr rtl="0" fontAlgn="b"/>
                      <a:r>
                        <a:rPr lang="uk-UA" sz="3200" b="0">
                          <a:effectLst/>
                          <a:latin typeface="Times New Roman" panose="02020603050405020304" pitchFamily="18" charset="0"/>
                        </a:rPr>
                        <a:t>Закупівля сучасних меблів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 b="0" dirty="0">
                          <a:effectLst/>
                          <a:latin typeface="Times New Roman" panose="02020603050405020304" pitchFamily="18" charset="0"/>
                        </a:rPr>
                        <a:t>109 844,00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 dirty="0">
                          <a:effectLst/>
                        </a:rPr>
                        <a:t>147 641,00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1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 b="1" dirty="0">
                          <a:effectLst/>
                        </a:rPr>
                        <a:t>257 485,00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581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1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16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0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454392">
                <a:tc>
                  <a:txBody>
                    <a:bodyPr/>
                    <a:lstStyle/>
                    <a:p>
                      <a:pPr rtl="0" fontAlgn="b"/>
                      <a:r>
                        <a:rPr lang="uk-UA" sz="3200" b="0">
                          <a:effectLst/>
                          <a:latin typeface="Times New Roman" panose="02020603050405020304" pitchFamily="18" charset="0"/>
                        </a:rPr>
                        <a:t>Закупівля коп.обладнання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 b="0">
                          <a:effectLst/>
                          <a:latin typeface="Times New Roman" panose="02020603050405020304" pitchFamily="18" charset="0"/>
                        </a:rPr>
                        <a:t>69 873,00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>
                          <a:effectLst/>
                        </a:rPr>
                        <a:t>41 425,00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0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uk-UA" sz="3200" b="1" dirty="0">
                          <a:effectLst/>
                        </a:rPr>
                        <a:t>111 298,00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580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0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0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0C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5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а зображенні може бути: у приміщенні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93" y="1264024"/>
            <a:ext cx="6240493" cy="46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емає опису світлин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45" y="196967"/>
            <a:ext cx="5546507" cy="41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Немає опису світлин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80" y="4034118"/>
            <a:ext cx="3765175" cy="28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0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Заміна меблів</a:t>
            </a:r>
            <a:endParaRPr lang="uk-UA" dirty="0"/>
          </a:p>
        </p:txBody>
      </p:sp>
      <p:pic>
        <p:nvPicPr>
          <p:cNvPr id="5124" name="Picture 4" descr="На зображенні може бути: стіл та у приміщенн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 зображенні може бути: у приміщенні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3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 зображенні може бути: у приміщенні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3" y="-50427"/>
            <a:ext cx="5980518" cy="44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 зображенні може бути: у приміщенн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76867"/>
            <a:ext cx="4908176" cy="36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емає опису світлин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29" y="0"/>
            <a:ext cx="4908176" cy="36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На зображенні може бути: у приміщенн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0" y="3120511"/>
            <a:ext cx="4908175" cy="36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0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74341" cy="1325563"/>
          </a:xfrm>
        </p:spPr>
        <p:txBody>
          <a:bodyPr/>
          <a:lstStyle/>
          <a:p>
            <a:r>
              <a:rPr lang="uk-UA" dirty="0" smtClean="0"/>
              <a:t>Меблі</a:t>
            </a:r>
            <a:br>
              <a:rPr lang="uk-UA" dirty="0" smtClean="0"/>
            </a:br>
            <a:r>
              <a:rPr lang="uk-UA" dirty="0" smtClean="0"/>
              <a:t>Робочі місця вчителів</a:t>
            </a:r>
            <a:endParaRPr lang="uk-UA" dirty="0"/>
          </a:p>
        </p:txBody>
      </p:sp>
      <p:pic>
        <p:nvPicPr>
          <p:cNvPr id="7170" name="Picture 2" descr="На зображенні може бути: у приміщенні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а зображенні може бути: у приміщенн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4" y="1150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На зображенні може бути: ноутбук та у приміщенн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65" y="4001294"/>
            <a:ext cx="3348317" cy="25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24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389</Words>
  <Application>Microsoft Office PowerPoint</Application>
  <PresentationFormat>Широкоэкранный</PresentationFormat>
  <Paragraphs>78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Тема Office</vt:lpstr>
      <vt:lpstr>Засідання голів батьківських комітетів Співпраця школи і батьківcької  громадськості  </vt:lpstr>
      <vt:lpstr>Очне навчання</vt:lpstr>
      <vt:lpstr>Дистанційне навчання</vt:lpstr>
      <vt:lpstr>Презентация PowerPoint</vt:lpstr>
      <vt:lpstr>Закупівля НУШ</vt:lpstr>
      <vt:lpstr>Презентация PowerPoint</vt:lpstr>
      <vt:lpstr>Заміна меблів</vt:lpstr>
      <vt:lpstr>Презентация PowerPoint</vt:lpstr>
      <vt:lpstr>Меблі Робочі місця вчителів</vt:lpstr>
      <vt:lpstr>Кабінети поділу</vt:lpstr>
      <vt:lpstr>Заміна вікон у корпусі №2</vt:lpstr>
      <vt:lpstr>Гідроізоляція фундаменту корпусу №1</vt:lpstr>
      <vt:lpstr>Презентация PowerPoint</vt:lpstr>
      <vt:lpstr>Презентация PowerPoint</vt:lpstr>
      <vt:lpstr>Презентация PowerPoint</vt:lpstr>
      <vt:lpstr>Дякуємо за ваш голос!</vt:lpstr>
      <vt:lpstr>Дотримання санітарного регламенту</vt:lpstr>
      <vt:lpstr>Зміна маршруту руху учнів корпусу №1 евакуаційний  вхід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87</cp:revision>
  <cp:lastPrinted>2021-03-11T12:13:58Z</cp:lastPrinted>
  <dcterms:created xsi:type="dcterms:W3CDTF">2021-01-28T12:14:12Z</dcterms:created>
  <dcterms:modified xsi:type="dcterms:W3CDTF">2021-11-10T13:47:15Z</dcterms:modified>
</cp:coreProperties>
</file>